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29"/>
  </p:notesMasterIdLst>
  <p:sldIdLst>
    <p:sldId id="256" r:id="rId2"/>
    <p:sldId id="262" r:id="rId3"/>
    <p:sldId id="264" r:id="rId4"/>
    <p:sldId id="267" r:id="rId5"/>
    <p:sldId id="269" r:id="rId6"/>
    <p:sldId id="268" r:id="rId7"/>
    <p:sldId id="266" r:id="rId8"/>
    <p:sldId id="265" r:id="rId9"/>
    <p:sldId id="270" r:id="rId10"/>
    <p:sldId id="274" r:id="rId11"/>
    <p:sldId id="273" r:id="rId12"/>
    <p:sldId id="275" r:id="rId13"/>
    <p:sldId id="276" r:id="rId14"/>
    <p:sldId id="277" r:id="rId15"/>
    <p:sldId id="278" r:id="rId16"/>
    <p:sldId id="282" r:id="rId17"/>
    <p:sldId id="29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61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5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3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371AC-F533-4ACD-B787-5F9C64626529}" type="datetimeFigureOut">
              <a:rPr lang="pl-PL" smtClean="0"/>
              <a:t>26.05.2021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13A0D-7794-4E74-A192-99098CA292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851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4155-B9C1-48E5-B03F-B2E1E182398E}" type="datetime1">
              <a:rPr lang="pl-PL" smtClean="0"/>
              <a:t>26.05.2021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333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4F17-C07A-4C57-9E4C-E7C6ED2982AF}" type="datetime1">
              <a:rPr lang="pl-PL" smtClean="0"/>
              <a:t>26.05.2021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07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FF4D-61CF-4E5F-B7CC-87395BF8FA7D}" type="datetime1">
              <a:rPr lang="pl-PL" smtClean="0"/>
              <a:t>26.05.2021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287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58D-2CFC-4A28-BF3C-E4F00CA026F8}" type="datetime1">
              <a:rPr lang="pl-PL" smtClean="0"/>
              <a:t>26.05.2021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3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2E80-31CE-497D-A50E-F4D6F343E662}" type="datetime1">
              <a:rPr lang="pl-PL" smtClean="0"/>
              <a:t>26.05.2021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27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C0B-737E-49A5-87FF-D16345313BAF}" type="datetime1">
              <a:rPr lang="pl-PL" smtClean="0"/>
              <a:t>26.05.2021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6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B996-E1D7-4BD7-873C-49B997C57651}" type="datetime1">
              <a:rPr lang="pl-PL" smtClean="0"/>
              <a:t>26.05.2021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16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A7DF-4725-4EAC-A07B-83DBB2D08285}" type="datetime1">
              <a:rPr lang="pl-PL" smtClean="0"/>
              <a:t>26.05.2021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065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2B71D-03F7-42F4-BD8F-245B637E0575}" type="datetime1">
              <a:rPr lang="pl-PL" smtClean="0"/>
              <a:t>26.05.2021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43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619-4D3D-432B-B297-69B1DD995C96}" type="datetime1">
              <a:rPr lang="pl-PL" smtClean="0"/>
              <a:t>26.05.2021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654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F6D5-1B9A-4D00-BE6E-C6651AA671B2}" type="datetime1">
              <a:rPr lang="pl-PL" smtClean="0"/>
              <a:t>26.05.2021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16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D0C22-B6AC-4EE6-AF0F-2C114D7FD51F}" type="datetime1">
              <a:rPr lang="pl-PL" smtClean="0"/>
              <a:t>26.05.2021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D3C14-DB12-468A-BA4C-5644DFADB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844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kadry.infor.pl/tematy/ubezpieczenie-spoleczn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infor.pl/wskazniki/prawo-pracy-i-ubezpieczen-spolecznych/wynagrodzenia/53,Minimalne-wynagrodzenie-za-prac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kadry.infor.pl/tematy/minimalna-stawka-godzinow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adry.infor.pl/tematy/podatek-dochodowy/" TargetMode="External"/><Relationship Id="rId2" Type="http://schemas.openxmlformats.org/officeDocument/2006/relationships/hyperlink" Target="https://kadry.infor.pl/tematy/umowa-o-dzielo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mojafirma.infor.pl/tematy/koszt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40" y="431800"/>
            <a:ext cx="11069833" cy="501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_MNiSW_-_P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590" y="5449464"/>
            <a:ext cx="19526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5682825"/>
            <a:ext cx="825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3759200" y="5626894"/>
            <a:ext cx="537763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Projekt "MOJA PASJA - MOJA PRZYSZŁOŚĆ"</a:t>
            </a:r>
          </a:p>
          <a:p>
            <a:r>
              <a:rPr lang="pl-PL" sz="1400" dirty="0"/>
              <a:t>Dofinansowano z programu "Społeczna odpowiedzialność nauki"  </a:t>
            </a:r>
            <a:br>
              <a:rPr lang="pl-PL" sz="1400" dirty="0"/>
            </a:br>
            <a:r>
              <a:rPr lang="pl-PL" sz="1400" dirty="0"/>
              <a:t>Ministra Nauki i Szkolnictwa Wyższego.</a:t>
            </a:r>
            <a:br>
              <a:rPr lang="pl-PL" sz="1400" dirty="0"/>
            </a:br>
            <a:r>
              <a:rPr lang="pl-PL" sz="1400" dirty="0"/>
              <a:t>Nr umowy SONP/SP/463655/2020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0265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dzieło – art. 627-646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dirty="0"/>
          </a:p>
          <a:p>
            <a:pPr fontAlgn="base"/>
            <a:r>
              <a:rPr lang="pl-PL" dirty="0"/>
              <a:t>Umowa o dzieło, w odróżnieniu od umowy zlecenie, jest w Polsce nieoskładkowana. Nie odprowadza się więc od niej żadnych składek na </a:t>
            </a:r>
            <a:r>
              <a:rPr lang="pl-PL" dirty="0">
                <a:hlinkClick r:id="rId2" tooltip="ubezpieczenie społecz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ubezpieczenie społeczne</a:t>
            </a:r>
            <a:r>
              <a:rPr lang="pl-PL" dirty="0"/>
              <a:t> czy zdrowotne. </a:t>
            </a:r>
          </a:p>
          <a:p>
            <a:pPr fontAlgn="base"/>
            <a:r>
              <a:rPr lang="pl-PL" dirty="0"/>
              <a:t>Oznacza to, że otrzymując takie samo wynagrodzenie brutto za dzieło i za zlecenie, za dzieło netto czyli „do ręki” wyniesie więcej. Drugą stroną medalu jest:</a:t>
            </a:r>
          </a:p>
          <a:p>
            <a:pPr fontAlgn="base"/>
            <a:r>
              <a:rPr lang="pl-PL" dirty="0"/>
              <a:t>brak odkładania na przyszłą emeryturę,</a:t>
            </a:r>
          </a:p>
          <a:p>
            <a:pPr fontAlgn="base"/>
            <a:r>
              <a:rPr lang="pl-PL" dirty="0"/>
              <a:t>brak bezpłatnej publicznej opieki lekarskiej</a:t>
            </a:r>
          </a:p>
          <a:p>
            <a:pPr fontAlgn="base"/>
            <a:r>
              <a:rPr lang="pl-PL" dirty="0"/>
              <a:t>brak zwolnień lekarskich.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887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zlecenie– art. 734-751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u="sng" dirty="0"/>
          </a:p>
          <a:p>
            <a:pPr marL="0" indent="0">
              <a:buNone/>
            </a:pPr>
            <a:endParaRPr lang="pl-PL" u="sng" dirty="0"/>
          </a:p>
          <a:p>
            <a:pPr marL="0" indent="0">
              <a:buNone/>
            </a:pPr>
            <a:r>
              <a:rPr lang="pl-PL" dirty="0"/>
              <a:t>przez umowę zlecenia przyjmujący zlecenie zobowiązuje się do wykonywania określonych czynności dla dającego zlecenie, za ustalonym wynagrodzeniem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048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zlecenie– art. 734-751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u="sng" dirty="0"/>
          </a:p>
          <a:p>
            <a:pPr marL="0" indent="0">
              <a:buNone/>
            </a:pPr>
            <a:r>
              <a:rPr lang="pl-PL" dirty="0"/>
              <a:t>Zleceniobiorcy nie przysługują takie prawa jak pracownikom czyli osobom zatrudnionym na podstawie umowy o pracę uregulowanej przepisami Kodeksu pracy. </a:t>
            </a:r>
          </a:p>
          <a:p>
            <a:pPr marL="0" indent="0">
              <a:buNone/>
            </a:pPr>
            <a:r>
              <a:rPr lang="pl-PL" dirty="0"/>
              <a:t>Każda ze stron może w dowolnym momencie wypowiedzieć umowę.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5674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zlecenie– art. 734-751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Minimalna stawka godzinowa ma na celu ochronę zleceniobiorcy przed ustalaniem zbyt niskiego wynagrodzenia.</a:t>
            </a:r>
          </a:p>
          <a:p>
            <a:pPr marL="0" indent="0">
              <a:buNone/>
            </a:pPr>
            <a:r>
              <a:rPr lang="pl-PL" dirty="0"/>
              <a:t>Co roku z dniem 1 stycznia ustalana jest nowa, wyższa stawka. Ważne, że nie dotyczy ona umowy o pracę. Do umów o pracę stosuje się bowiem </a:t>
            </a:r>
            <a:r>
              <a:rPr lang="pl-P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minimalne wynagrodzenie za pracę</a:t>
            </a:r>
            <a:r>
              <a:rPr lang="pl-PL" dirty="0"/>
              <a:t>, które również podwyższane jest co roku.</a:t>
            </a:r>
            <a:endParaRPr lang="pl-PL" u="sng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8915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zlecenie– art. 734-751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67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Os 1 stycznia 2021 r. do 31 grudnia 2021 r. </a:t>
            </a:r>
            <a:r>
              <a:rPr lang="pl-PL" dirty="0">
                <a:hlinkClick r:id="rId2" tooltip="minimalna stawka godzinow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minimalna stawka godzinowa</a:t>
            </a:r>
            <a:r>
              <a:rPr lang="pl-PL" dirty="0"/>
              <a:t> wynosi </a:t>
            </a:r>
            <a:r>
              <a:rPr lang="pl-PL" b="1" dirty="0"/>
              <a:t>18,30 zł brutto. </a:t>
            </a:r>
          </a:p>
          <a:p>
            <a:pPr fontAlgn="base"/>
            <a:r>
              <a:rPr lang="pl-PL" b="1" dirty="0"/>
              <a:t>Kwota netto minimalnej stawki godzinowej w 2021 r. wynosi 13,37 zł.</a:t>
            </a:r>
          </a:p>
          <a:p>
            <a:pPr fontAlgn="base"/>
            <a:r>
              <a:rPr lang="pl-PL" dirty="0"/>
              <a:t>W przypadku uczniów i studentów do 26. roku życia pracujących na podstawie umowy zlecenia, najniższa stawka godzinowa netto wyniesie również 18,30 zł (w ich przypadku wynagrodzenie nie jest </a:t>
            </a:r>
            <a:r>
              <a:rPr lang="pl-PL" dirty="0" err="1"/>
              <a:t>ozusowane</a:t>
            </a:r>
            <a:r>
              <a:rPr lang="pl-PL" dirty="0"/>
              <a:t> ani opodatkowane).</a:t>
            </a:r>
            <a:endParaRPr lang="pl-PL" b="1" dirty="0"/>
          </a:p>
          <a:p>
            <a:pPr fontAlgn="base"/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9077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zlecenie– art. 734-751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86377"/>
            <a:ext cx="10515600" cy="4172092"/>
          </a:xfrm>
        </p:spPr>
        <p:txBody>
          <a:bodyPr>
            <a:normAutofit lnSpcReduction="10000"/>
          </a:bodyPr>
          <a:lstStyle/>
          <a:p>
            <a:r>
              <a:rPr lang="pl-PL" dirty="0"/>
              <a:t>Uczniowie oraz studenci, którzy nie ukończyli 26 lat, nie podlegają obowiązkowi opłacania składek ZUS. Ich wynagrodzenie jest pomniejszane tylko o zaliczkę na podatek dochodowy od osób fizycznych. A zatem niewątpliwą zaletą </a:t>
            </a:r>
            <a:r>
              <a:rPr lang="pl-PL" dirty="0" err="1"/>
              <a:t>umowy-zlecenia</a:t>
            </a:r>
            <a:r>
              <a:rPr lang="pl-PL" dirty="0"/>
              <a:t> w wypadku osób uczących się jest możliwość uzyskania wyższego wynagrodzenia netto niż z umowy o pracę.</a:t>
            </a:r>
          </a:p>
          <a:p>
            <a:r>
              <a:rPr lang="pl-PL" dirty="0"/>
              <a:t>Prawo do korzystania ze świadczeń opieki medycznej refundowanych przez NFZ zapewnia w takiej sytuacji rodzic lub uczelnia. Uwaga! Jako student lub uczeń nie możesz przystąpić do dobrowolnego ubezpieczenia chorobowego. Nie przysługuje Ci więc zasiłek za czas niezdolności do pracy.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192" y="131523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1759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pracę - Kodeks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86377"/>
            <a:ext cx="10515600" cy="4172092"/>
          </a:xfrm>
        </p:spPr>
        <p:txBody>
          <a:bodyPr>
            <a:normAutofit lnSpcReduction="10000"/>
          </a:bodyPr>
          <a:lstStyle/>
          <a:p>
            <a:pPr fontAlgn="base">
              <a:buFontTx/>
              <a:buChar char="-"/>
            </a:pPr>
            <a:r>
              <a:rPr lang="pl-PL" dirty="0"/>
              <a:t>przez nawiązanie stosunku pracy pracownik zobowiązuje się do wykonywania pracy określonego rodzaju na rzecz pracodawcy i pod jego kierownictwem oraz w miejscu i czasie wyznaczonym przez pracodawcę, a pracodawca - do zatrudniania pracownika za wynagrodzeniem, </a:t>
            </a:r>
          </a:p>
          <a:p>
            <a:pPr fontAlgn="base">
              <a:buFontTx/>
              <a:buChar char="-"/>
            </a:pPr>
            <a:r>
              <a:rPr lang="pl-PL" dirty="0"/>
              <a:t>Umowę o pracę zawiera się na piśmie, zmiana warunków umowy o pracę oraz jej rozwiązanie również wymaga formy pisemnej, </a:t>
            </a:r>
          </a:p>
          <a:p>
            <a:pPr fontAlgn="base">
              <a:buFontTx/>
              <a:buChar char="-"/>
            </a:pPr>
            <a:r>
              <a:rPr lang="pl-PL" dirty="0"/>
              <a:t>postanowienia umów o pracę oraz innych aktów, na których podstawie powstaje stosunek pracy, nie mogą być mniej korzystne dla pracownika niż przepisy prawa pracy, </a:t>
            </a:r>
          </a:p>
          <a:p>
            <a:pPr fontAlgn="base">
              <a:buFontTx/>
              <a:buChar char="-"/>
            </a:pPr>
            <a:endParaRPr lang="pl-PL" dirty="0"/>
          </a:p>
          <a:p>
            <a:pPr marL="0" indent="0" fontAlgn="base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192" y="131523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1655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prace wynagrodzenie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67781"/>
          </a:xfrm>
        </p:spPr>
        <p:txBody>
          <a:bodyPr>
            <a:normAutofit/>
          </a:bodyPr>
          <a:lstStyle/>
          <a:p>
            <a:r>
              <a:rPr lang="pl-PL" b="1" dirty="0"/>
              <a:t>W 2021 roku najniższa krajowa brutto wynosi 2800 zł</a:t>
            </a:r>
          </a:p>
          <a:p>
            <a:pPr marL="0" indent="0">
              <a:buNone/>
            </a:pPr>
            <a:r>
              <a:rPr lang="pl-PL" b="1"/>
              <a:t> a netto </a:t>
            </a:r>
            <a:r>
              <a:rPr lang="pl-PL" b="1" dirty="0"/>
              <a:t>wynosi 2061,67 zł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Warto pamiętać, że osoby do 26. roku życia są zwolnione z podatku dochodowego, więc w ich przypadku najniższa krajowa netto wyniesie 2199 zł.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4547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pracę - Kodeks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86377"/>
            <a:ext cx="10515600" cy="4172092"/>
          </a:xfrm>
        </p:spPr>
        <p:txBody>
          <a:bodyPr>
            <a:normAutofit/>
          </a:bodyPr>
          <a:lstStyle/>
          <a:p>
            <a:pPr fontAlgn="base">
              <a:buFontTx/>
              <a:buChar char="-"/>
            </a:pPr>
            <a:endParaRPr lang="pl-PL" dirty="0"/>
          </a:p>
          <a:p>
            <a:pPr marL="0" indent="0" fontAlgn="base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192" y="131523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21C1ECB9-55E5-1D48-83E4-4D035A2EF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2146300"/>
            <a:ext cx="100965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1246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pracę  na okres próbny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86377"/>
            <a:ext cx="10515600" cy="4172092"/>
          </a:xfrm>
        </p:spPr>
        <p:txBody>
          <a:bodyPr>
            <a:normAutofit/>
          </a:bodyPr>
          <a:lstStyle/>
          <a:p>
            <a:pPr fontAlgn="base">
              <a:buFontTx/>
              <a:buChar char="-"/>
            </a:pPr>
            <a:endParaRPr lang="pl-PL" dirty="0"/>
          </a:p>
          <a:p>
            <a:pPr marL="0" indent="0" fontAlgn="base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192" y="131523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78F6F8A0-3F7E-5846-9430-8763E4EE57D0}"/>
              </a:ext>
            </a:extLst>
          </p:cNvPr>
          <p:cNvSpPr txBox="1"/>
          <p:nvPr/>
        </p:nvSpPr>
        <p:spPr>
          <a:xfrm>
            <a:off x="954157" y="2086378"/>
            <a:ext cx="88789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Umowę̨ o pracę na okres próbny, </a:t>
            </a:r>
            <a:r>
              <a:rPr lang="pl-PL" b="1" dirty="0"/>
              <a:t>nieprzekraczający 3 miesięcy</a:t>
            </a:r>
            <a:r>
              <a:rPr lang="pl-PL" dirty="0"/>
              <a:t>, zawiera </a:t>
            </a:r>
            <a:r>
              <a:rPr lang="pl-PL" dirty="0" err="1"/>
              <a:t>sie</a:t>
            </a:r>
            <a:r>
              <a:rPr lang="pl-PL" dirty="0"/>
              <a:t>̨ </a:t>
            </a:r>
            <a:r>
              <a:rPr lang="pl-PL" b="1" dirty="0"/>
              <a:t>w celu sprawdzenia kwalifikacji pracownika </a:t>
            </a:r>
            <a:r>
              <a:rPr lang="pl-PL" dirty="0"/>
              <a:t>i możliwości jego zatrudnienia w celu wykonywania określonego rodzaju pracy. </a:t>
            </a:r>
          </a:p>
          <a:p>
            <a:r>
              <a:rPr lang="pl-PL" dirty="0"/>
              <a:t>Ponowne zawarcie umowy o pracę na okres próbny z tym samym pracownikiem jest możliwe:</a:t>
            </a:r>
            <a:br>
              <a:rPr lang="pl-PL" dirty="0"/>
            </a:br>
            <a:r>
              <a:rPr lang="pl-PL" dirty="0"/>
              <a:t>• jeżeli pracownik ma być zatrudniony w celu wykonywania innego rodzaju pracy,</a:t>
            </a:r>
            <a:br>
              <a:rPr lang="pl-PL" dirty="0"/>
            </a:br>
            <a:r>
              <a:rPr lang="pl-PL" dirty="0"/>
              <a:t>• po upływie co najmniej 3 lat od dnia rozwiązania lub wygaśnięcia poprzedniej umowy o pracę, jeżeli pracownik ma </a:t>
            </a:r>
            <a:r>
              <a:rPr lang="pl-PL" dirty="0" err="1"/>
              <a:t>byc</a:t>
            </a:r>
            <a:r>
              <a:rPr lang="pl-PL" dirty="0"/>
              <a:t>́ zatrudniony w celu wykonywania tego samego rodzaju pracy – w tym przypadku dopuszczalne jest jednokrotne ponowne zawarcie umowy na okres próbny. </a:t>
            </a:r>
          </a:p>
        </p:txBody>
      </p:sp>
    </p:spTree>
    <p:extLst>
      <p:ext uri="{BB962C8B-B14F-4D97-AF65-F5344CB8AC3E}">
        <p14:creationId xmlns:p14="http://schemas.microsoft.com/office/powerpoint/2010/main" val="1945365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6000" dirty="0"/>
          </a:p>
          <a:p>
            <a:pPr marL="0" indent="0" algn="ctr">
              <a:buNone/>
            </a:pPr>
            <a:r>
              <a:rPr lang="pl-PL" sz="6000" dirty="0"/>
              <a:t>Moja pierwsza umowa o pracę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454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pracę  na czas określony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86377"/>
            <a:ext cx="10515600" cy="4172092"/>
          </a:xfrm>
        </p:spPr>
        <p:txBody>
          <a:bodyPr>
            <a:normAutofit/>
          </a:bodyPr>
          <a:lstStyle/>
          <a:p>
            <a:pPr fontAlgn="base">
              <a:buFontTx/>
              <a:buChar char="-"/>
            </a:pPr>
            <a:endParaRPr lang="pl-PL" dirty="0"/>
          </a:p>
          <a:p>
            <a:pPr marL="0" indent="0" fontAlgn="base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192" y="131523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78F6F8A0-3F7E-5846-9430-8763E4EE57D0}"/>
              </a:ext>
            </a:extLst>
          </p:cNvPr>
          <p:cNvSpPr txBox="1"/>
          <p:nvPr/>
        </p:nvSpPr>
        <p:spPr>
          <a:xfrm>
            <a:off x="954157" y="2086378"/>
            <a:ext cx="8878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Okres zatrudnienia na podstawie umowy o pracę na czas określony, a także łączny okres zatrudnienia na podstawie umów o pracę na czas określony zawieranych między tymi samymi stronami stosunku pracy, </a:t>
            </a:r>
            <a:r>
              <a:rPr lang="pl-PL" b="1" dirty="0"/>
              <a:t>nie może przekraczać 33 miesięcy</a:t>
            </a:r>
            <a:r>
              <a:rPr lang="pl-PL" dirty="0"/>
              <a:t>, a </a:t>
            </a:r>
            <a:r>
              <a:rPr lang="pl-PL" b="1" dirty="0"/>
              <a:t>łączna liczba tych umów nie może przekraczać trzech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48265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pracę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86377"/>
            <a:ext cx="10515600" cy="4172092"/>
          </a:xfrm>
        </p:spPr>
        <p:txBody>
          <a:bodyPr>
            <a:normAutofit/>
          </a:bodyPr>
          <a:lstStyle/>
          <a:p>
            <a:pPr fontAlgn="base">
              <a:buFontTx/>
              <a:buChar char="-"/>
            </a:pPr>
            <a:endParaRPr lang="pl-PL" dirty="0"/>
          </a:p>
          <a:p>
            <a:pPr marL="0" indent="0" fontAlgn="base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192" y="131523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78F6F8A0-3F7E-5846-9430-8763E4EE57D0}"/>
              </a:ext>
            </a:extLst>
          </p:cNvPr>
          <p:cNvSpPr txBox="1"/>
          <p:nvPr/>
        </p:nvSpPr>
        <p:spPr>
          <a:xfrm>
            <a:off x="954157" y="2086378"/>
            <a:ext cx="88789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Umowa o pracę rozwiązuje </a:t>
            </a:r>
            <a:r>
              <a:rPr lang="pl-PL" dirty="0" err="1"/>
              <a:t>sie</a:t>
            </a:r>
            <a:r>
              <a:rPr lang="pl-PL" dirty="0"/>
              <a:t>̨:</a:t>
            </a:r>
            <a:br>
              <a:rPr lang="pl-PL" dirty="0"/>
            </a:br>
            <a:r>
              <a:rPr lang="pl-PL" dirty="0"/>
              <a:t>• na mocy </a:t>
            </a:r>
            <a:r>
              <a:rPr lang="pl-PL" b="1" dirty="0"/>
              <a:t>porozumienia stron</a:t>
            </a:r>
            <a:r>
              <a:rPr lang="pl-PL" dirty="0"/>
              <a:t>,</a:t>
            </a:r>
            <a:br>
              <a:rPr lang="pl-PL" dirty="0"/>
            </a:br>
            <a:r>
              <a:rPr lang="pl-PL" dirty="0"/>
              <a:t>• przez </a:t>
            </a:r>
            <a:r>
              <a:rPr lang="pl-PL" b="1" dirty="0"/>
              <a:t>oświadczenie jednej ze stron z zachowaniem okresu wypowiedzenia </a:t>
            </a:r>
            <a:r>
              <a:rPr lang="pl-PL" dirty="0"/>
              <a:t>(rozwiązanie umowy o pracę za wypowiedzeniem),</a:t>
            </a:r>
            <a:br>
              <a:rPr lang="pl-PL" dirty="0"/>
            </a:br>
            <a:r>
              <a:rPr lang="pl-PL" dirty="0"/>
              <a:t>• przez </a:t>
            </a:r>
            <a:r>
              <a:rPr lang="pl-PL" b="1" dirty="0"/>
              <a:t>oświadczenie jednej ze stron bez zachowania okresu wypowiedzenia (rozwiązanie umowy o pracę bez wypowiedzenia), </a:t>
            </a:r>
            <a:endParaRPr lang="pl-PL" dirty="0"/>
          </a:p>
          <a:p>
            <a:r>
              <a:rPr lang="pl-PL" b="1" dirty="0"/>
              <a:t>• z upływem czasu, na który była zawarta.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5436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pracę na okres próbny- wypowiedzenie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86377"/>
            <a:ext cx="10515600" cy="4172092"/>
          </a:xfrm>
        </p:spPr>
        <p:txBody>
          <a:bodyPr>
            <a:normAutofit/>
          </a:bodyPr>
          <a:lstStyle/>
          <a:p>
            <a:pPr fontAlgn="base">
              <a:buFontTx/>
              <a:buChar char="-"/>
            </a:pPr>
            <a:endParaRPr lang="pl-PL" dirty="0"/>
          </a:p>
          <a:p>
            <a:pPr marL="0" indent="0" fontAlgn="base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192" y="131523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D093ACF-E42A-0545-9323-95634685B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800" y="2457450"/>
            <a:ext cx="87884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1552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pracę na czas określony i nieokreślony - wypowiedzenie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86377"/>
            <a:ext cx="10515600" cy="4172092"/>
          </a:xfrm>
        </p:spPr>
        <p:txBody>
          <a:bodyPr>
            <a:normAutofit/>
          </a:bodyPr>
          <a:lstStyle/>
          <a:p>
            <a:pPr fontAlgn="base">
              <a:buFontTx/>
              <a:buChar char="-"/>
            </a:pPr>
            <a:endParaRPr lang="pl-PL" dirty="0"/>
          </a:p>
          <a:p>
            <a:pPr marL="0" indent="0" fontAlgn="base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192" y="131523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A54578EE-FFA7-A74B-964F-6908224AAC87}"/>
              </a:ext>
            </a:extLst>
          </p:cNvPr>
          <p:cNvSpPr/>
          <p:nvPr/>
        </p:nvSpPr>
        <p:spPr>
          <a:xfrm>
            <a:off x="1126435" y="2274838"/>
            <a:ext cx="80175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0000"/>
                </a:solidFill>
                <a:latin typeface="Century Gothic" panose="020B0502020202020204" pitchFamily="34" charset="0"/>
              </a:rPr>
              <a:t>Wypowiedzenie umowy na czas określony i nieokreślony. </a:t>
            </a:r>
            <a:r>
              <a:rPr lang="pl-PL" dirty="0">
                <a:solidFill>
                  <a:srgbClr val="000000"/>
                </a:solidFill>
                <a:latin typeface="Times" pitchFamily="2" charset="0"/>
              </a:rPr>
              <a:t>Umowa o pracę na czas nieokreślony oraz umowa o pracę na czas określony może zostać rozwiązana:</a:t>
            </a:r>
            <a:br>
              <a:rPr lang="pl-PL" dirty="0">
                <a:solidFill>
                  <a:srgbClr val="000000"/>
                </a:solidFill>
                <a:latin typeface="Times" pitchFamily="2" charset="0"/>
              </a:rPr>
            </a:br>
            <a:r>
              <a:rPr lang="pl-PL" dirty="0">
                <a:solidFill>
                  <a:srgbClr val="A4A4A4"/>
                </a:solidFill>
                <a:latin typeface="Times" pitchFamily="2" charset="0"/>
              </a:rPr>
              <a:t>• </a:t>
            </a:r>
            <a:r>
              <a:rPr lang="pl-PL" b="1" dirty="0">
                <a:solidFill>
                  <a:srgbClr val="000000"/>
                </a:solidFill>
                <a:latin typeface="Times" pitchFamily="2" charset="0"/>
              </a:rPr>
              <a:t>na mocy porozumienia stron</a:t>
            </a:r>
            <a:r>
              <a:rPr lang="pl-PL" dirty="0">
                <a:solidFill>
                  <a:srgbClr val="000000"/>
                </a:solidFill>
                <a:latin typeface="Times" pitchFamily="2" charset="0"/>
              </a:rPr>
              <a:t>,</a:t>
            </a:r>
            <a:br>
              <a:rPr lang="pl-PL" dirty="0">
                <a:solidFill>
                  <a:srgbClr val="000000"/>
                </a:solidFill>
                <a:latin typeface="Times" pitchFamily="2" charset="0"/>
              </a:rPr>
            </a:br>
            <a:r>
              <a:rPr lang="pl-PL" dirty="0">
                <a:solidFill>
                  <a:srgbClr val="A4A4A4"/>
                </a:solidFill>
                <a:latin typeface="Times" pitchFamily="2" charset="0"/>
              </a:rPr>
              <a:t>• </a:t>
            </a:r>
            <a:r>
              <a:rPr lang="pl-PL" b="1" dirty="0">
                <a:solidFill>
                  <a:srgbClr val="000000"/>
                </a:solidFill>
                <a:latin typeface="Times" pitchFamily="2" charset="0"/>
              </a:rPr>
              <a:t>za wypowiedzeniem </a:t>
            </a:r>
            <a:r>
              <a:rPr lang="pl-PL" dirty="0">
                <a:solidFill>
                  <a:srgbClr val="000000"/>
                </a:solidFill>
                <a:latin typeface="Times" pitchFamily="2" charset="0"/>
              </a:rPr>
              <a:t>– przez oświadczenie jednej ze stron z zachowaniem okresu wypowiedzenia,</a:t>
            </a:r>
            <a:br>
              <a:rPr lang="pl-PL" dirty="0">
                <a:solidFill>
                  <a:srgbClr val="000000"/>
                </a:solidFill>
                <a:latin typeface="Times" pitchFamily="2" charset="0"/>
              </a:rPr>
            </a:br>
            <a:r>
              <a:rPr lang="pl-PL" dirty="0">
                <a:solidFill>
                  <a:srgbClr val="A4A4A4"/>
                </a:solidFill>
                <a:latin typeface="Times" pitchFamily="2" charset="0"/>
              </a:rPr>
              <a:t>• </a:t>
            </a:r>
            <a:r>
              <a:rPr lang="pl-PL" b="1" dirty="0">
                <a:solidFill>
                  <a:srgbClr val="000000"/>
                </a:solidFill>
                <a:latin typeface="Times" pitchFamily="2" charset="0"/>
              </a:rPr>
              <a:t>bez wypowiedzenia </a:t>
            </a:r>
            <a:r>
              <a:rPr lang="pl-PL" dirty="0">
                <a:solidFill>
                  <a:srgbClr val="000000"/>
                </a:solidFill>
                <a:latin typeface="Times" pitchFamily="2" charset="0"/>
              </a:rPr>
              <a:t>– przez oświadczenie jednej ze stron bez zachowania okresu wypowiedzenia. </a:t>
            </a:r>
            <a:endParaRPr lang="pl-PL" dirty="0">
              <a:solidFill>
                <a:srgbClr val="000000"/>
              </a:solidFill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0674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pracę na czas określony i nieokreślony - wypowiedzenie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86377"/>
            <a:ext cx="10515600" cy="4172092"/>
          </a:xfrm>
        </p:spPr>
        <p:txBody>
          <a:bodyPr>
            <a:normAutofit/>
          </a:bodyPr>
          <a:lstStyle/>
          <a:p>
            <a:pPr fontAlgn="base">
              <a:buFontTx/>
              <a:buChar char="-"/>
            </a:pPr>
            <a:endParaRPr lang="pl-PL" dirty="0"/>
          </a:p>
          <a:p>
            <a:pPr marL="0" indent="0" fontAlgn="base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192" y="131523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A54578EE-FFA7-A74B-964F-6908224AAC87}"/>
              </a:ext>
            </a:extLst>
          </p:cNvPr>
          <p:cNvSpPr/>
          <p:nvPr/>
        </p:nvSpPr>
        <p:spPr>
          <a:xfrm>
            <a:off x="1126435" y="2274838"/>
            <a:ext cx="80175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Times" pitchFamily="2" charset="0"/>
              </a:rPr>
              <a:t>. </a:t>
            </a:r>
            <a:endParaRPr lang="pl-PL" dirty="0">
              <a:solidFill>
                <a:srgbClr val="000000"/>
              </a:solidFill>
              <a:effectLst/>
              <a:latin typeface="Times" pitchFamily="2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738B469-BF82-3045-BA14-43F1EAA53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800" y="2457450"/>
            <a:ext cx="87884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813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Urlopy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86377"/>
            <a:ext cx="10515600" cy="4172092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pl-PL" dirty="0"/>
              <a:t>Do okresu pracy, od którego zależy wymiar urlopu wypoczynkowego, wlicza się z tytułu ukończenia:</a:t>
            </a:r>
          </a:p>
          <a:p>
            <a:pPr fontAlgn="base">
              <a:buFontTx/>
              <a:buChar char="-"/>
            </a:pPr>
            <a:r>
              <a:rPr lang="pl-PL" dirty="0"/>
              <a:t>zasadniczej lub innej równorzędnej szkoły zawodowej - przewidziany programem nauczania czas trwania nauki, nie więcej jednak niż 3 lata,  </a:t>
            </a:r>
          </a:p>
          <a:p>
            <a:pPr fontAlgn="base">
              <a:buFontTx/>
              <a:buChar char="-"/>
            </a:pPr>
            <a:r>
              <a:rPr lang="pl-PL" dirty="0"/>
              <a:t>średniej szkoły zawodowej - przewidziany programem nauczania czas trwania nauki, nie więcej jednak niż 5 lat,</a:t>
            </a:r>
          </a:p>
          <a:p>
            <a:pPr fontAlgn="base">
              <a:buFontTx/>
              <a:buChar char="-"/>
            </a:pPr>
            <a:r>
              <a:rPr lang="pl-PL" dirty="0"/>
              <a:t>średniej szkoły zawodowej dla absolwentów zasadniczych (równorzędnych) szkół zawodowych - 5 lat,  </a:t>
            </a:r>
          </a:p>
          <a:p>
            <a:pPr fontAlgn="base">
              <a:buFontTx/>
              <a:buChar char="-"/>
            </a:pPr>
            <a:r>
              <a:rPr lang="pl-PL" dirty="0"/>
              <a:t>średniej szkoły ogólnokształcącej - 4 lata,</a:t>
            </a:r>
          </a:p>
          <a:p>
            <a:pPr fontAlgn="base">
              <a:buFontTx/>
              <a:buChar char="-"/>
            </a:pPr>
            <a:r>
              <a:rPr lang="pl-PL" dirty="0"/>
              <a:t>szkoły policealnej - 6 lat,  </a:t>
            </a:r>
          </a:p>
          <a:p>
            <a:pPr fontAlgn="base">
              <a:buFontTx/>
              <a:buChar char="-"/>
            </a:pPr>
            <a:r>
              <a:rPr lang="pl-PL" dirty="0"/>
              <a:t>szkoły wyższej - 8 lat.</a:t>
            </a:r>
          </a:p>
          <a:p>
            <a:pPr fontAlgn="base">
              <a:buFontTx/>
              <a:buChar char="-"/>
            </a:pPr>
            <a:endParaRPr lang="pl-PL" dirty="0"/>
          </a:p>
          <a:p>
            <a:pPr marL="0" indent="0" fontAlgn="base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192" y="131523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A54578EE-FFA7-A74B-964F-6908224AAC87}"/>
              </a:ext>
            </a:extLst>
          </p:cNvPr>
          <p:cNvSpPr/>
          <p:nvPr/>
        </p:nvSpPr>
        <p:spPr>
          <a:xfrm>
            <a:off x="1126435" y="2274838"/>
            <a:ext cx="80175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Times" pitchFamily="2" charset="0"/>
              </a:rPr>
              <a:t>. </a:t>
            </a:r>
            <a:endParaRPr lang="pl-PL" dirty="0">
              <a:solidFill>
                <a:srgbClr val="000000"/>
              </a:solidFill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1643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Urlopy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86377"/>
            <a:ext cx="10515600" cy="417209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l-PL" dirty="0"/>
              <a:t>Określony w art. 154 § 1 KP wymiar urlopu wypoczynkowego odnosi się do pracowników zatrudnionych w pełnym wymiarze czasu pracy, który uzależniony jest od stażu pracy i wykształcenia pracownika.</a:t>
            </a:r>
          </a:p>
          <a:p>
            <a:pPr marL="0" indent="0" fontAlgn="base">
              <a:buNone/>
            </a:pPr>
            <a:r>
              <a:rPr lang="pl-PL" dirty="0"/>
              <a:t>I tak wymiar ten wynosi:</a:t>
            </a:r>
          </a:p>
          <a:p>
            <a:pPr marL="0" indent="0" fontAlgn="base">
              <a:buNone/>
            </a:pPr>
            <a:r>
              <a:rPr lang="pl-PL" dirty="0"/>
              <a:t>20 dni - jeżeli pracownik jest zatrudniony krócej niż 10 lat;</a:t>
            </a:r>
          </a:p>
          <a:p>
            <a:pPr marL="0" indent="0" fontAlgn="base">
              <a:buNone/>
            </a:pPr>
            <a:r>
              <a:rPr lang="pl-PL" dirty="0"/>
              <a:t>26 dni - jeżeli pracownik jest zatrudniony co najmniej 10 lat.</a:t>
            </a:r>
          </a:p>
          <a:p>
            <a:pPr marL="0" indent="0" fontAlgn="base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192" y="131523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A54578EE-FFA7-A74B-964F-6908224AAC87}"/>
              </a:ext>
            </a:extLst>
          </p:cNvPr>
          <p:cNvSpPr/>
          <p:nvPr/>
        </p:nvSpPr>
        <p:spPr>
          <a:xfrm>
            <a:off x="1126435" y="2274838"/>
            <a:ext cx="80175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Times" pitchFamily="2" charset="0"/>
              </a:rPr>
              <a:t>. </a:t>
            </a:r>
            <a:endParaRPr lang="pl-PL" dirty="0">
              <a:solidFill>
                <a:srgbClr val="000000"/>
              </a:solidFill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6785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9600" b="1">
                <a:solidFill>
                  <a:schemeClr val="accent1"/>
                </a:solidFill>
              </a:rPr>
              <a:t>Dziękujemy!!!</a:t>
            </a:r>
            <a:r>
              <a:rPr lang="pl-PL" sz="9600" b="1">
                <a:solidFill>
                  <a:schemeClr val="accent1"/>
                </a:solidFill>
                <a:sym typeface="Wingdings" panose="05000000000000000000" pitchFamily="2" charset="2"/>
              </a:rPr>
              <a:t></a:t>
            </a:r>
            <a:endParaRPr lang="pl-PL" sz="9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58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Rodzaje umów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/>
          <a:lstStyle/>
          <a:p>
            <a:r>
              <a:rPr lang="pl-PL" dirty="0"/>
              <a:t>Umowa o pracę</a:t>
            </a:r>
          </a:p>
          <a:p>
            <a:r>
              <a:rPr lang="pl-PL" dirty="0"/>
              <a:t>Umowa o dzieło </a:t>
            </a:r>
          </a:p>
          <a:p>
            <a:r>
              <a:rPr lang="pl-PL" dirty="0"/>
              <a:t>Umowa zlecenie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3668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dzieło – art. 627-646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u="sng" dirty="0"/>
          </a:p>
          <a:p>
            <a:pPr marL="0" indent="0">
              <a:buNone/>
            </a:pPr>
            <a:endParaRPr lang="pl-PL" u="sng" dirty="0"/>
          </a:p>
          <a:p>
            <a:pPr marL="0" indent="0" algn="ctr">
              <a:buNone/>
            </a:pPr>
            <a:r>
              <a:rPr lang="pl-PL" u="sng" dirty="0"/>
              <a:t>Na czym polega umowa o dzieło?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1810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dzieło – art. 627-646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u="sng" dirty="0"/>
          </a:p>
          <a:p>
            <a:pPr marL="0" indent="0">
              <a:buNone/>
            </a:pPr>
            <a:endParaRPr lang="pl-PL" u="sng" dirty="0"/>
          </a:p>
          <a:p>
            <a:pPr marL="0" indent="0">
              <a:buNone/>
            </a:pPr>
            <a:r>
              <a:rPr lang="pl-PL" dirty="0"/>
              <a:t> - Na wykonaniu dzieła</a:t>
            </a:r>
          </a:p>
          <a:p>
            <a:pPr marL="0" indent="0">
              <a:buNone/>
            </a:pPr>
            <a:r>
              <a:rPr lang="pl-PL" dirty="0"/>
              <a:t>Przez umowę o dzieło przyjmujący zamówienie zobowiązuje się do wykonania oznaczonego dzieła, a zamawiający do zapłaty wynagrodzenia.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795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dzieło – art. 627-646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u="sng" dirty="0"/>
              <a:t>Czym zatem jest dzieło? 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411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dzieło – art. 627-646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/>
          <a:lstStyle/>
          <a:p>
            <a:r>
              <a:rPr lang="pl-PL" dirty="0"/>
              <a:t>przedmiotem umowy o dzieło jest wykonanie dzieła będącego osiągnięciem określonego z góry rezultatu, który może mieć zarówno charakter materialny (np. zbudowanie stodoły, wykopanie dołu, uszycie sukienki), jak i niematerialny (np. zrobienie fotografii, namalowanie obrazu), utrwalony w jakiejkolwiek formie fizycznej (np. wykonanie koncertu, przedstawienia), </a:t>
            </a:r>
          </a:p>
          <a:p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597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dzieło – art. 627-646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>
            <a:normAutofit/>
          </a:bodyPr>
          <a:lstStyle/>
          <a:p>
            <a:r>
              <a:rPr lang="pl-PL" dirty="0"/>
              <a:t>należy ona do tzw. umów rezultatu, w których wywiązanie się przez wykonawcę dzieła ze zobowiązanie jest oceniane wyłącznie według efektów jego pracy a nie według podejmowanych starań i poszczególnych działań zmierzających do wykonania dzieła, </a:t>
            </a:r>
          </a:p>
          <a:p>
            <a:r>
              <a:rPr lang="pl-PL" dirty="0"/>
              <a:t>Ważne, by samo dzieło było skonkretyzowane w umowie.</a:t>
            </a:r>
          </a:p>
          <a:p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9644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/>
          <a:lstStyle/>
          <a:p>
            <a:r>
              <a:rPr lang="pl-PL" dirty="0"/>
              <a:t>Umowa o dzieło – art. 627-646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>
            <a:normAutofit/>
          </a:bodyPr>
          <a:lstStyle/>
          <a:p>
            <a:r>
              <a:rPr lang="pl-PL" dirty="0"/>
              <a:t>Jeżeli </a:t>
            </a:r>
            <a:r>
              <a:rPr lang="pl-P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umowa o dzieło</a:t>
            </a:r>
            <a:r>
              <a:rPr lang="pl-PL" dirty="0"/>
              <a:t> zostaje zawarta z własnym pracodawcą lub jest wykonywana na rzecz własnego pracodawcy, to podlega ubezpieczeniom: emerytalnym, rentowymi, chorobowym, wypadkowym i zdrowotnym.</a:t>
            </a:r>
          </a:p>
          <a:p>
            <a:r>
              <a:rPr lang="pl-PL" dirty="0"/>
              <a:t>W innym przypadku nie ma obowiązku odprowadzania składek</a:t>
            </a:r>
          </a:p>
          <a:p>
            <a:r>
              <a:rPr lang="pl-PL" dirty="0"/>
              <a:t>wynagrodzenie z umowy o dzieło jest opodatkowane. Zgodnie z ustawą o PIT </a:t>
            </a:r>
            <a:r>
              <a:rPr lang="pl-PL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podatek dochodowy</a:t>
            </a:r>
            <a:r>
              <a:rPr lang="pl-PL" dirty="0"/>
              <a:t> od osób fizycznych przy umowie o dzieło wynosi 17%. Aby obliczyć wysokość podatku, należy pomniejszyć kwotę brutto z umowy o </a:t>
            </a:r>
            <a:r>
              <a:rPr lang="pl-PL" dirty="0">
                <a:hlinkClick r:id="rId4" tooltip="koszt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koszty</a:t>
            </a:r>
            <a:r>
              <a:rPr lang="pl-PL" dirty="0"/>
              <a:t> uzyskania przychodu 20 lub 50%.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1520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</TotalTime>
  <Words>1338</Words>
  <Application>Microsoft Macintosh PowerPoint</Application>
  <PresentationFormat>Panoramiczny</PresentationFormat>
  <Paragraphs>94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Times</vt:lpstr>
      <vt:lpstr>Office Theme</vt:lpstr>
      <vt:lpstr>Prezentacja programu PowerPoint</vt:lpstr>
      <vt:lpstr>Prezentacja programu PowerPoint</vt:lpstr>
      <vt:lpstr>Rodzaje umów</vt:lpstr>
      <vt:lpstr>Umowa o dzieło – art. 627-646 KC</vt:lpstr>
      <vt:lpstr>Umowa o dzieło – art. 627-646 KC</vt:lpstr>
      <vt:lpstr>Umowa o dzieło – art. 627-646 KC</vt:lpstr>
      <vt:lpstr>Umowa o dzieło – art. 627-646 KC</vt:lpstr>
      <vt:lpstr>Umowa o dzieło – art. 627-646 KC</vt:lpstr>
      <vt:lpstr>Umowa o dzieło – art. 627-646 KC</vt:lpstr>
      <vt:lpstr>Umowa o dzieło – art. 627-646 KC</vt:lpstr>
      <vt:lpstr>Umowa zlecenie– art. 734-751 KC</vt:lpstr>
      <vt:lpstr>Umowa zlecenie– art. 734-751 KC</vt:lpstr>
      <vt:lpstr>Umowa zlecenie– art. 734-751 KC</vt:lpstr>
      <vt:lpstr>Umowa zlecenie– art. 734-751 KC</vt:lpstr>
      <vt:lpstr>Umowa zlecenie– art. 734-751 KC</vt:lpstr>
      <vt:lpstr>Umowa o pracę - Kodeks Pracy</vt:lpstr>
      <vt:lpstr>Umowa o prace wynagrodzenie</vt:lpstr>
      <vt:lpstr>Umowa o pracę - Kodeks Pracy</vt:lpstr>
      <vt:lpstr>Umowa o pracę  na okres próbny</vt:lpstr>
      <vt:lpstr>Umowa o pracę  na czas określony</vt:lpstr>
      <vt:lpstr>Umowa o pracę</vt:lpstr>
      <vt:lpstr>Umowa o pracę na okres próbny- wypowiedzenie</vt:lpstr>
      <vt:lpstr>Umowa o pracę na czas określony i nieokreślony - wypowiedzenie</vt:lpstr>
      <vt:lpstr>Umowa o pracę na czas określony i nieokreślony - wypowiedzenie</vt:lpstr>
      <vt:lpstr>Urlopy</vt:lpstr>
      <vt:lpstr>Urlopy</vt:lpstr>
      <vt:lpstr>Dziękujemy!!!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 Just</dc:creator>
  <cp:lastModifiedBy>Katarzyna Jurewicz</cp:lastModifiedBy>
  <cp:revision>26</cp:revision>
  <dcterms:created xsi:type="dcterms:W3CDTF">2021-05-05T09:19:58Z</dcterms:created>
  <dcterms:modified xsi:type="dcterms:W3CDTF">2021-05-26T09:25:07Z</dcterms:modified>
</cp:coreProperties>
</file>