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9" r:id="rId8"/>
    <p:sldId id="268" r:id="rId9"/>
    <p:sldId id="267" r:id="rId10"/>
    <p:sldId id="261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41" d="100"/>
          <a:sy n="41" d="100"/>
        </p:scale>
        <p:origin x="-132" y="-1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371AC-F533-4ACD-B787-5F9C64626529}" type="datetimeFigureOut">
              <a:rPr lang="pl-PL" smtClean="0"/>
              <a:pPr/>
              <a:t>2021-05-07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13A0D-7794-4E74-A192-99098CA292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8851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4155-B9C1-48E5-B03F-B2E1E182398E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033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4F17-C07A-4C57-9E4C-E7C6ED2982AF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7807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FF4D-61CF-4E5F-B7CC-87395BF8FA7D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0287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58D-2CFC-4A28-BF3C-E4F00CA026F8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23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2E80-31CE-497D-A50E-F4D6F343E662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0027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C0B-737E-49A5-87FF-D16345313BAF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56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B996-E1D7-4BD7-873C-49B997C57651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8216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7DF-4725-4EAC-A07B-83DBB2D08285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3065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B71D-03F7-42F4-BD8F-245B637E0575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143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619-4D3D-432B-B297-69B1DD995C96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1654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F6D5-1B9A-4D00-BE6E-C6651AA671B2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916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D0C22-B6AC-4EE6-AF0F-2C114D7FD51F}" type="datetime1">
              <a:rPr lang="pl-PL" smtClean="0"/>
              <a:pPr/>
              <a:t>2021-05-07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D3C14-DB12-468A-BA4C-5644DFADB02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6844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40" y="431800"/>
            <a:ext cx="11069833" cy="501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_MNiSW_-_P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87590" y="5449464"/>
            <a:ext cx="19526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3313" y="5682825"/>
            <a:ext cx="825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3759200" y="5626894"/>
            <a:ext cx="537763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Projekt "MOJA PASJA - MOJA PRZYSZŁOŚĆ"</a:t>
            </a:r>
          </a:p>
          <a:p>
            <a:r>
              <a:rPr lang="pl-PL" sz="1400" dirty="0"/>
              <a:t>Dofinansowano z programu "Społeczna odpowiedzialność nauki"  </a:t>
            </a:r>
            <a:br>
              <a:rPr lang="pl-PL" sz="1400" dirty="0"/>
            </a:br>
            <a:r>
              <a:rPr lang="pl-PL" sz="1400" dirty="0"/>
              <a:t>Ministra </a:t>
            </a:r>
            <a:r>
              <a:rPr lang="pl-PL" sz="1400" dirty="0" smtClean="0"/>
              <a:t>Nauki </a:t>
            </a:r>
            <a:r>
              <a:rPr lang="pl-PL" sz="1400" dirty="0"/>
              <a:t>i Szkolnictwa Wyższego</a:t>
            </a:r>
            <a:r>
              <a:rPr lang="pl-PL" sz="1400" dirty="0" smtClean="0"/>
              <a:t>.</a:t>
            </a: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/>
              <a:t>Nr umowy SONP/SP/463655/2020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202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9600" b="1" smtClean="0">
                <a:solidFill>
                  <a:schemeClr val="accent1"/>
                </a:solidFill>
              </a:rPr>
              <a:t>Dziękujemy!!!</a:t>
            </a:r>
            <a:r>
              <a:rPr lang="pl-PL" sz="9600" b="1" smtClean="0">
                <a:solidFill>
                  <a:schemeClr val="accent1"/>
                </a:solidFill>
                <a:sym typeface="Wingdings" panose="05000000000000000000" pitchFamily="2" charset="2"/>
              </a:rPr>
              <a:t></a:t>
            </a:r>
            <a:endParaRPr lang="pl-PL" sz="9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5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ZARZĄDZANIE INNOWACJAMI Z PERSPEKTYWY INŻYNIERA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Dr inż. Stanisław Kaczyński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654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Co to są innowacje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/>
          <a:lstStyle/>
          <a:p>
            <a:r>
              <a:rPr lang="pl-PL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Celowe i zorganizowane działanie przedsiębiorców poszukujących praktycznego zastosowania różnych nowych rozwiązań w danych uwarunkowaniach i czasie w celu osiągnięcia pozytywnych efektów ekonomicznych</a:t>
            </a:r>
            <a:r>
              <a:rPr lang="pl-PL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l-PL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Innovatis</a:t>
            </a: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(łac</a:t>
            </a: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.) – Nowość, odnowa</a:t>
            </a:r>
            <a:endParaRPr lang="pl-PL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633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Rodzaje innowacji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83322"/>
            <a:ext cx="10515600" cy="547467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pl-PL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Innowacja </a:t>
            </a:r>
            <a:r>
              <a:rPr lang="pl-PL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produktowa</a:t>
            </a:r>
            <a:endParaRPr lang="pl-PL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   Stanowi produkt lub usługę, oferującą konsumentowi nową korzyść, nową wartość. </a:t>
            </a:r>
          </a:p>
          <a:p>
            <a:pPr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	Polega na zmianie fizycznej, chemicznej bądź biologicznej istniejących produktów i usług, ewentualnie wytworzeniu nowych produktów i usług. </a:t>
            </a:r>
          </a:p>
          <a:p>
            <a:pPr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	Innowacje produktowe można podzielić 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 innowacje:</a:t>
            </a:r>
          </a:p>
          <a:p>
            <a:pPr lvl="1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 środkach produkcji,</a:t>
            </a:r>
          </a:p>
          <a:p>
            <a:pPr lvl="1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 przedmiotach konsumpcji.</a:t>
            </a:r>
          </a:p>
          <a:p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523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Rodzaje innowacji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8246" y="1828799"/>
            <a:ext cx="11025554" cy="50291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3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Innowacja procesowa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polega na wdrożeniu nowego lub udoskonaleniu dotychczasowego procesu produkcji produktu lub usługi.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pl-PL" sz="3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Innowacje rynkowe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są związane z klientami przedsiębiorstwa oraz ich otoczeniem. Mogą być zdefiniowane jako: „eksploatacja nowych obszarów terytorialnych oraz penetracja nowych segmentów rynkowych” </a:t>
            </a:r>
          </a:p>
          <a:p>
            <a:pPr>
              <a:lnSpc>
                <a:spcPct val="120000"/>
              </a:lnSpc>
              <a:buNone/>
            </a:pPr>
            <a:r>
              <a:rPr lang="pl-PL" sz="3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Innowacje organizacyjne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odnoszą się do wszystkiego, co dzieje się w przedsiębiorstwie 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 obejmuje wszystkie działania nie związane bezpośrednio z procesem „produkcji”. </a:t>
            </a:r>
          </a:p>
          <a:p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4696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Źródła innowacji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2708" y="1852246"/>
            <a:ext cx="10791092" cy="5005754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lang="pl-PL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Z PUNKTU WIDZENIA KRAJU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lang="pl-PL" sz="24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lang="pl-PL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wewnętrzne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228600" algn="l"/>
              </a:tabLst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własne badania naukowe 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228600" algn="l"/>
              </a:tabLst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działalność wynalazczo-racjonalizatorską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lang="pl-PL" sz="24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lang="pl-PL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zewnętrzne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228600" algn="l"/>
              </a:tabLst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licencje, </a:t>
            </a:r>
            <a:r>
              <a:rPr lang="pl-PL" b="1" i="1" dirty="0" err="1" smtClean="0">
                <a:latin typeface="Times New Roman" pitchFamily="18" charset="0"/>
                <a:cs typeface="Times New Roman" pitchFamily="18" charset="0"/>
              </a:rPr>
              <a:t>know-how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228600" algn="l"/>
              </a:tabLst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import nowoczesnych maszyn i urządzeń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228600" algn="l"/>
              </a:tabLst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inne formy transferu wiedzy, jak wspólne przedsięwzięcia naukowe i produkcyjne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65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Źródła innowacji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8585" y="1547446"/>
            <a:ext cx="10955215" cy="53105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 punktu widzenia przedsiębiorstwa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wewnętrzne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działalność sfery B + R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prowadzenie badań marketingowych rynku krajowego i zagranicznego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wykorzystanie metod gromadzenia pomysłów, np.: "burzy mózgów"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stymulowanie kreatywności pracowników i kierownictwa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sz="24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zewnętrzne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wyniki badań naukowych i technicznych prowadzonych w uczelniach i instytutach naukowo- badawczych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Licencje, 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know-how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, wspólne przedsięwzięcia, konferencje naukowe, publikacje, targi i wystawy, transfer pracowników, doradztwo firm konsultingowych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65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INNOWACJE NA ŚWIECIE</a:t>
            </a:r>
            <a:r>
              <a:rPr lang="pl-PL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91674"/>
          </a:xfrm>
        </p:spPr>
        <p:txBody>
          <a:bodyPr/>
          <a:lstStyle/>
          <a:p>
            <a:endParaRPr lang="pl-PL" sz="3600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3600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l-PL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powodzeniu i atrakcyjności gospodarek narodowych na świecie decydować będzie ich nasycenie </a:t>
            </a:r>
            <a:r>
              <a:rPr lang="pl-PL" sz="3600" u="sng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innowacjami i nowymi technologiami</a:t>
            </a:r>
            <a:r>
              <a:rPr lang="pl-PL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Innowacje to najbardziej skuteczny sposób konkurowania na rynku o klienta.</a:t>
            </a:r>
            <a:endParaRPr lang="pl-PL" sz="3600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65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119991" cy="1325563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Przykłady innowacji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79077"/>
            <a:ext cx="10515600" cy="38920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Telefon komórkowy</a:t>
            </a:r>
          </a:p>
          <a:p>
            <a:pPr marL="514350" indent="-514350">
              <a:buAutoNum type="arabicPeriod"/>
            </a:pPr>
            <a:r>
              <a:rPr lang="pl-PL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Samochód elektryczny, wodorowy</a:t>
            </a:r>
          </a:p>
          <a:p>
            <a:pPr marL="514350" indent="-514350">
              <a:buAutoNum type="arabicPeriod"/>
            </a:pPr>
            <a:r>
              <a:rPr lang="pl-PL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Dron</a:t>
            </a:r>
            <a:endParaRPr lang="pl-PL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pl-PL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Sprzedaż bezpośrednia</a:t>
            </a:r>
          </a:p>
          <a:p>
            <a:pPr marL="514350" indent="-514350">
              <a:buAutoNum type="arabicPeriod"/>
            </a:pPr>
            <a:r>
              <a:rPr lang="pl-PL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Maszynka do golenia </a:t>
            </a:r>
            <a:r>
              <a:rPr lang="pl-PL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gillette</a:t>
            </a:r>
            <a:endParaRPr lang="pl-PL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0"/>
            <a:ext cx="1982005" cy="19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65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297</Words>
  <Application>Microsoft Office PowerPoint</Application>
  <PresentationFormat>Niestandardowy</PresentationFormat>
  <Paragraphs>58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Office Theme</vt:lpstr>
      <vt:lpstr>Slajd 1</vt:lpstr>
      <vt:lpstr>ZARZĄDZANIE INNOWACJAMI Z PERSPEKTYWY INŻYNIERA</vt:lpstr>
      <vt:lpstr>Co to są innowacje</vt:lpstr>
      <vt:lpstr>Rodzaje innowacji</vt:lpstr>
      <vt:lpstr>Rodzaje innowacji</vt:lpstr>
      <vt:lpstr>Źródła innowacji</vt:lpstr>
      <vt:lpstr>Źródła innowacji</vt:lpstr>
      <vt:lpstr>INNOWACJE NA ŚWIECIE...</vt:lpstr>
      <vt:lpstr>Przykłady innowacji</vt:lpstr>
      <vt:lpstr>Dziękujemy!!!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 Just</dc:creator>
  <cp:lastModifiedBy>lenovoAIO</cp:lastModifiedBy>
  <cp:revision>18</cp:revision>
  <dcterms:created xsi:type="dcterms:W3CDTF">2021-05-05T09:19:58Z</dcterms:created>
  <dcterms:modified xsi:type="dcterms:W3CDTF">2021-05-07T19:52:01Z</dcterms:modified>
</cp:coreProperties>
</file>