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36"/>
  </p:notesMasterIdLst>
  <p:sldIdLst>
    <p:sldId id="256" r:id="rId2"/>
    <p:sldId id="262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61" r:id="rId3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371AC-F533-4ACD-B787-5F9C64626529}" type="datetimeFigureOut">
              <a:rPr lang="pl-PL" smtClean="0"/>
              <a:pPr/>
              <a:t>24.06.2021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13A0D-7794-4E74-A192-99098CA292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851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4155-B9C1-48E5-B03F-B2E1E182398E}" type="datetime1">
              <a:rPr lang="pl-PL" smtClean="0"/>
              <a:pPr/>
              <a:t>24.06.2021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333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4F17-C07A-4C57-9E4C-E7C6ED2982AF}" type="datetime1">
              <a:rPr lang="pl-PL" smtClean="0"/>
              <a:pPr/>
              <a:t>24.06.2021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807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FF4D-61CF-4E5F-B7CC-87395BF8FA7D}" type="datetime1">
              <a:rPr lang="pl-PL" smtClean="0"/>
              <a:pPr/>
              <a:t>24.06.2021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287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58D-2CFC-4A28-BF3C-E4F00CA026F8}" type="datetime1">
              <a:rPr lang="pl-PL" smtClean="0"/>
              <a:pPr/>
              <a:t>24.06.2021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3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2E80-31CE-497D-A50E-F4D6F343E662}" type="datetime1">
              <a:rPr lang="pl-PL" smtClean="0"/>
              <a:pPr/>
              <a:t>24.06.2021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27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CC0B-737E-49A5-87FF-D16345313BAF}" type="datetime1">
              <a:rPr lang="pl-PL" smtClean="0"/>
              <a:pPr/>
              <a:t>24.06.2021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64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B996-E1D7-4BD7-873C-49B997C57651}" type="datetime1">
              <a:rPr lang="pl-PL" smtClean="0"/>
              <a:pPr/>
              <a:t>24.06.2021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2167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A7DF-4725-4EAC-A07B-83DBB2D08285}" type="datetime1">
              <a:rPr lang="pl-PL" smtClean="0"/>
              <a:pPr/>
              <a:t>24.06.2021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065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B71D-03F7-42F4-BD8F-245B637E0575}" type="datetime1">
              <a:rPr lang="pl-PL" smtClean="0"/>
              <a:pPr/>
              <a:t>24.06.2021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43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9619-4D3D-432B-B297-69B1DD995C96}" type="datetime1">
              <a:rPr lang="pl-PL" smtClean="0"/>
              <a:pPr/>
              <a:t>24.06.2021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654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F6D5-1B9A-4D00-BE6E-C6651AA671B2}" type="datetime1">
              <a:rPr lang="pl-PL" smtClean="0"/>
              <a:pPr/>
              <a:t>24.06.2021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68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D0C22-B6AC-4EE6-AF0F-2C114D7FD51F}" type="datetime1">
              <a:rPr lang="pl-PL" smtClean="0"/>
              <a:pPr/>
              <a:t>24.06.2021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844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gif"/><Relationship Id="rId7" Type="http://schemas.openxmlformats.org/officeDocument/2006/relationships/image" Target="../media/image27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gif"/><Relationship Id="rId9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40" y="431800"/>
            <a:ext cx="11069833" cy="501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_MNiSW_-_P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590" y="5449464"/>
            <a:ext cx="1952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az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5682825"/>
            <a:ext cx="825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3759200" y="5626894"/>
            <a:ext cx="537763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Projekt "MOJA PASJA - MOJA PRZYSZŁOŚĆ"</a:t>
            </a:r>
          </a:p>
          <a:p>
            <a:r>
              <a:rPr lang="pl-PL" sz="1400" dirty="0"/>
              <a:t>Dofinansowano z programu "Społeczna odpowiedzialność nauki"  </a:t>
            </a:r>
            <a:br>
              <a:rPr lang="pl-PL" sz="1400" dirty="0"/>
            </a:br>
            <a:r>
              <a:rPr lang="pl-PL" sz="1400" dirty="0"/>
              <a:t>Ministra </a:t>
            </a:r>
            <a:r>
              <a:rPr lang="pl-PL" sz="1400" dirty="0" smtClean="0"/>
              <a:t>Nauki </a:t>
            </a:r>
            <a:r>
              <a:rPr lang="pl-PL" sz="1400" dirty="0"/>
              <a:t>i Szkolnictwa Wyższego</a:t>
            </a:r>
            <a:r>
              <a:rPr lang="pl-PL" sz="1400" dirty="0" smtClean="0"/>
              <a:t>.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Nr umowy SONP/SP/463655/2020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02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ja-JP" sz="4000" b="1" smtClean="0">
                <a:ea typeface="ＭＳ Ｐゴシック" charset="-128"/>
              </a:rPr>
              <a:t>PIELĘGNACJA CERY SUCHEJ</a:t>
            </a:r>
            <a:r>
              <a:rPr lang="pl-PL" altLang="ja-JP" sz="4000" smtClean="0"/>
              <a:t> </a:t>
            </a:r>
            <a:endParaRPr lang="pl-PL" sz="40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073" y="1958108"/>
            <a:ext cx="11229494" cy="449507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altLang="ja-JP" sz="2400" dirty="0" err="1" smtClean="0">
                <a:ea typeface="ＭＳ Ｐゴシック" charset="-128"/>
              </a:rPr>
              <a:t>Sucha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cera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jest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delikatna</a:t>
            </a:r>
            <a:r>
              <a:rPr lang="de-DE" altLang="ja-JP" sz="2400" dirty="0" smtClean="0">
                <a:ea typeface="ＭＳ Ｐゴシック" charset="-128"/>
              </a:rPr>
              <a:t>, </a:t>
            </a:r>
            <a:r>
              <a:rPr lang="de-DE" altLang="ja-JP" sz="2400" dirty="0" err="1" smtClean="0">
                <a:ea typeface="ＭＳ Ｐゴシック" charset="-128"/>
              </a:rPr>
              <a:t>przeważnie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cienka</a:t>
            </a:r>
            <a:r>
              <a:rPr lang="de-DE" altLang="ja-JP" sz="2400" dirty="0" smtClean="0">
                <a:ea typeface="ＭＳ Ｐゴシック" charset="-128"/>
              </a:rPr>
              <a:t> i </a:t>
            </a:r>
            <a:r>
              <a:rPr lang="de-DE" altLang="ja-JP" sz="2400" dirty="0" err="1" smtClean="0">
                <a:ea typeface="ＭＳ Ｐゴシック" charset="-128"/>
              </a:rPr>
              <a:t>wrażliwa</a:t>
            </a:r>
            <a:r>
              <a:rPr lang="de-DE" altLang="ja-JP" sz="2400" dirty="0" smtClean="0">
                <a:ea typeface="ＭＳ Ｐゴシック" charset="-128"/>
              </a:rPr>
              <a:t>. Na </a:t>
            </a:r>
            <a:r>
              <a:rPr lang="de-DE" altLang="ja-JP" sz="2400" dirty="0" err="1" smtClean="0">
                <a:ea typeface="ＭＳ Ｐゴシック" charset="-128"/>
              </a:rPr>
              <a:t>skutek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niedoczynności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gruczołów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łojowych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oraz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słabego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nawilżenia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łuszczy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się</a:t>
            </a:r>
            <a:r>
              <a:rPr lang="de-DE" altLang="ja-JP" sz="2400" dirty="0" smtClean="0">
                <a:ea typeface="ＭＳ Ｐゴシック" charset="-128"/>
              </a:rPr>
              <a:t>, </a:t>
            </a:r>
            <a:r>
              <a:rPr lang="de-DE" altLang="ja-JP" sz="2400" dirty="0" err="1" smtClean="0">
                <a:ea typeface="ＭＳ Ｐゴシック" charset="-128"/>
              </a:rPr>
              <a:t>jest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szorstka</a:t>
            </a:r>
            <a:r>
              <a:rPr lang="de-DE" altLang="ja-JP" sz="2400" dirty="0" smtClean="0">
                <a:ea typeface="ＭＳ Ｐゴシック" charset="-128"/>
              </a:rPr>
              <a:t> i </a:t>
            </a:r>
            <a:r>
              <a:rPr lang="de-DE" altLang="ja-JP" sz="2400" dirty="0" err="1" smtClean="0">
                <a:ea typeface="ＭＳ Ｐゴシック" charset="-128"/>
              </a:rPr>
              <a:t>napięta</a:t>
            </a:r>
            <a:r>
              <a:rPr lang="de-DE" altLang="ja-JP" sz="2400" dirty="0" smtClean="0">
                <a:ea typeface="ＭＳ Ｐゴシック" charset="-128"/>
              </a:rPr>
              <a:t>. </a:t>
            </a:r>
            <a:r>
              <a:rPr lang="de-DE" altLang="ja-JP" sz="2400" dirty="0" err="1" smtClean="0">
                <a:ea typeface="ＭＳ Ｐゴシック" charset="-128"/>
              </a:rPr>
              <a:t>Często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widoczne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są</a:t>
            </a:r>
            <a:r>
              <a:rPr lang="de-DE" altLang="ja-JP" sz="2400" dirty="0" smtClean="0">
                <a:ea typeface="ＭＳ Ｐゴシック" charset="-128"/>
              </a:rPr>
              <a:t> na </a:t>
            </a:r>
            <a:r>
              <a:rPr lang="de-DE" altLang="ja-JP" sz="2400" dirty="0" err="1" smtClean="0">
                <a:ea typeface="ＭＳ Ｐゴシック" charset="-128"/>
              </a:rPr>
              <a:t>niej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rozszerzone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naczynia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krwionośne</a:t>
            </a:r>
            <a:r>
              <a:rPr lang="de-DE" altLang="ja-JP" sz="2400" dirty="0" smtClean="0">
                <a:ea typeface="ＭＳ Ｐゴシック" charset="-128"/>
              </a:rPr>
              <a:t> (</a:t>
            </a:r>
            <a:r>
              <a:rPr lang="de-DE" altLang="ja-JP" sz="2400" dirty="0" err="1" smtClean="0">
                <a:ea typeface="ＭＳ Ｐゴシック" charset="-128"/>
              </a:rPr>
              <a:t>teleangiektazje</a:t>
            </a:r>
            <a:r>
              <a:rPr lang="de-DE" altLang="ja-JP" sz="2400" dirty="0" smtClean="0">
                <a:ea typeface="ＭＳ Ｐゴシック" charset="-128"/>
              </a:rPr>
              <a:t>). </a:t>
            </a:r>
            <a:endParaRPr lang="pl-PL" altLang="ja-JP" sz="2400" dirty="0" smtClean="0"/>
          </a:p>
          <a:p>
            <a:pPr eaLnBrk="1" hangingPunct="1">
              <a:lnSpc>
                <a:spcPct val="80000"/>
              </a:lnSpc>
            </a:pPr>
            <a:r>
              <a:rPr lang="de-DE" altLang="ja-JP" sz="2400" dirty="0" err="1" smtClean="0">
                <a:ea typeface="ＭＳ Ｐゴシック" charset="-128"/>
              </a:rPr>
              <a:t>Tkanka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łączna</a:t>
            </a:r>
            <a:r>
              <a:rPr lang="de-DE" altLang="ja-JP" sz="2400" dirty="0" smtClean="0">
                <a:ea typeface="ＭＳ Ｐゴシック" charset="-128"/>
              </a:rPr>
              <a:t> u </a:t>
            </a:r>
            <a:r>
              <a:rPr lang="de-DE" altLang="ja-JP" sz="2400" dirty="0" err="1" smtClean="0">
                <a:ea typeface="ＭＳ Ｐゴシック" charset="-128"/>
              </a:rPr>
              <a:t>osób</a:t>
            </a:r>
            <a:r>
              <a:rPr lang="de-DE" altLang="ja-JP" sz="2400" dirty="0" smtClean="0">
                <a:ea typeface="ＭＳ Ｐゴシック" charset="-128"/>
              </a:rPr>
              <a:t> o </a:t>
            </a:r>
            <a:r>
              <a:rPr lang="de-DE" altLang="ja-JP" sz="2400" dirty="0" err="1" smtClean="0">
                <a:ea typeface="ＭＳ Ｐゴシック" charset="-128"/>
              </a:rPr>
              <a:t>skórze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suchej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jest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przeważnie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słaba</a:t>
            </a:r>
            <a:r>
              <a:rPr lang="de-DE" altLang="ja-JP" sz="2400" dirty="0" smtClean="0">
                <a:ea typeface="ＭＳ Ｐゴシック" charset="-128"/>
              </a:rPr>
              <a:t>, </a:t>
            </a:r>
            <a:r>
              <a:rPr lang="de-DE" altLang="ja-JP" sz="2400" dirty="0" err="1" smtClean="0">
                <a:ea typeface="ＭＳ Ｐゴシック" charset="-128"/>
              </a:rPr>
              <a:t>dlatego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wcześnie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tworzą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się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zmarszczki</a:t>
            </a:r>
            <a:r>
              <a:rPr lang="de-DE" altLang="ja-JP" sz="2400" dirty="0" smtClean="0">
                <a:ea typeface="ＭＳ Ｐゴシック" charset="-128"/>
              </a:rPr>
              <a:t>.</a:t>
            </a:r>
            <a:endParaRPr lang="pl-PL" altLang="ja-JP" sz="2400" dirty="0" smtClean="0"/>
          </a:p>
          <a:p>
            <a:pPr eaLnBrk="1" hangingPunct="1">
              <a:lnSpc>
                <a:spcPct val="80000"/>
              </a:lnSpc>
            </a:pPr>
            <a:r>
              <a:rPr lang="de-DE" altLang="ja-JP" sz="2400" dirty="0" err="1" smtClean="0">
                <a:ea typeface="ＭＳ Ｐゴシック" charset="-128"/>
              </a:rPr>
              <a:t>Zaniedbanie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pielęgnacji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takiej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skóry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może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spowodować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łupież</a:t>
            </a:r>
            <a:r>
              <a:rPr lang="de-DE" altLang="ja-JP" sz="2400" dirty="0" smtClean="0">
                <a:ea typeface="ＭＳ Ｐゴシック" charset="-128"/>
              </a:rPr>
              <a:t>, </a:t>
            </a:r>
            <a:r>
              <a:rPr lang="de-DE" altLang="ja-JP" sz="2400" dirty="0" err="1" smtClean="0">
                <a:ea typeface="ＭＳ Ｐゴシック" charset="-128"/>
              </a:rPr>
              <a:t>wyprysk</a:t>
            </a:r>
            <a:r>
              <a:rPr lang="de-DE" altLang="ja-JP" sz="2400" dirty="0" smtClean="0">
                <a:ea typeface="ＭＳ Ｐゴシック" charset="-128"/>
              </a:rPr>
              <a:t> i </a:t>
            </a:r>
            <a:r>
              <a:rPr lang="de-DE" altLang="ja-JP" sz="2400" dirty="0" err="1" smtClean="0">
                <a:ea typeface="ＭＳ Ｐゴシック" charset="-128"/>
              </a:rPr>
              <a:t>świąd</a:t>
            </a:r>
            <a:r>
              <a:rPr lang="de-DE" altLang="ja-JP" sz="2400" dirty="0" smtClean="0">
                <a:ea typeface="ＭＳ Ｐゴシック" charset="-128"/>
              </a:rPr>
              <a:t>. </a:t>
            </a:r>
            <a:endParaRPr lang="pl-PL" altLang="ja-JP" sz="2400" dirty="0" smtClean="0"/>
          </a:p>
          <a:p>
            <a:pPr eaLnBrk="1" hangingPunct="1">
              <a:lnSpc>
                <a:spcPct val="80000"/>
              </a:lnSpc>
            </a:pPr>
            <a:r>
              <a:rPr lang="de-DE" altLang="ja-JP" sz="2400" dirty="0" err="1" smtClean="0">
                <a:ea typeface="ＭＳ Ｐゴシック" charset="-128"/>
              </a:rPr>
              <a:t>Sucha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cera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starzeje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się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dosyć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szybko</a:t>
            </a:r>
            <a:r>
              <a:rPr lang="de-DE" altLang="ja-JP" sz="2400" dirty="0" smtClean="0">
                <a:ea typeface="ＭＳ Ｐゴシック" charset="-128"/>
              </a:rPr>
              <a:t>. </a:t>
            </a:r>
            <a:r>
              <a:rPr lang="de-DE" altLang="ja-JP" sz="2400" dirty="0" err="1" smtClean="0">
                <a:ea typeface="ＭＳ Ｐゴシック" charset="-128"/>
              </a:rPr>
              <a:t>Pielęgnowana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niewłaściwie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stanie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się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cerą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starczą</a:t>
            </a:r>
            <a:r>
              <a:rPr lang="de-DE" altLang="ja-JP" sz="2400" dirty="0" smtClean="0">
                <a:ea typeface="ＭＳ Ｐゴシック" charset="-128"/>
              </a:rPr>
              <a:t>. </a:t>
            </a:r>
            <a:endParaRPr lang="pl-PL" altLang="ja-JP" sz="2400" dirty="0" smtClean="0"/>
          </a:p>
          <a:p>
            <a:pPr eaLnBrk="1" hangingPunct="1">
              <a:lnSpc>
                <a:spcPct val="80000"/>
              </a:lnSpc>
            </a:pPr>
            <a:r>
              <a:rPr lang="de-DE" altLang="ja-JP" sz="2400" dirty="0" err="1" smtClean="0">
                <a:ea typeface="ＭＳ Ｐゴシック" charset="-128"/>
              </a:rPr>
              <a:t>Już</a:t>
            </a:r>
            <a:r>
              <a:rPr lang="de-DE" altLang="ja-JP" sz="2400" dirty="0" smtClean="0">
                <a:ea typeface="ＭＳ Ｐゴシック" charset="-128"/>
              </a:rPr>
              <a:t> ok. 20 </a:t>
            </a:r>
            <a:r>
              <a:rPr lang="de-DE" altLang="ja-JP" sz="2400" dirty="0" err="1" smtClean="0">
                <a:ea typeface="ＭＳ Ｐゴシック" charset="-128"/>
              </a:rPr>
              <a:t>roku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życia</a:t>
            </a:r>
            <a:r>
              <a:rPr lang="de-DE" altLang="ja-JP" sz="2400" dirty="0" smtClean="0">
                <a:ea typeface="ＭＳ Ｐゴシック" charset="-128"/>
              </a:rPr>
              <a:t> na </a:t>
            </a:r>
            <a:r>
              <a:rPr lang="de-DE" altLang="ja-JP" sz="2400" dirty="0" err="1" smtClean="0">
                <a:ea typeface="ＭＳ Ｐゴシック" charset="-128"/>
              </a:rPr>
              <a:t>twarzy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mogą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pojawić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się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pierwsze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zmarszczki</a:t>
            </a:r>
            <a:r>
              <a:rPr lang="de-DE" altLang="ja-JP" sz="2400" dirty="0" smtClean="0">
                <a:ea typeface="ＭＳ Ｐゴシック" charset="-128"/>
              </a:rPr>
              <a:t>. </a:t>
            </a:r>
            <a:r>
              <a:rPr lang="de-DE" altLang="ja-JP" sz="2400" dirty="0" err="1" smtClean="0">
                <a:ea typeface="ＭＳ Ｐゴシック" charset="-128"/>
              </a:rPr>
              <a:t>Taka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cera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wymaga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troskliwej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pielęgnacji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już</a:t>
            </a:r>
            <a:r>
              <a:rPr lang="de-DE" altLang="ja-JP" sz="2400" dirty="0" smtClean="0">
                <a:ea typeface="ＭＳ Ｐゴシック" charset="-128"/>
              </a:rPr>
              <a:t> w </a:t>
            </a:r>
            <a:r>
              <a:rPr lang="de-DE" altLang="ja-JP" sz="2400" dirty="0" err="1" smtClean="0">
                <a:ea typeface="ＭＳ Ｐゴシック" charset="-128"/>
              </a:rPr>
              <a:t>młodym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wieku</a:t>
            </a:r>
            <a:r>
              <a:rPr lang="de-DE" altLang="ja-JP" sz="2400" dirty="0" smtClean="0">
                <a:ea typeface="ＭＳ Ｐゴシック" charset="-128"/>
              </a:rPr>
              <a:t>. </a:t>
            </a:r>
            <a:r>
              <a:rPr lang="de-DE" altLang="ja-JP" sz="2400" dirty="0" err="1" smtClean="0">
                <a:ea typeface="ＭＳ Ｐゴシック" charset="-128"/>
              </a:rPr>
              <a:t>Przekonanie</a:t>
            </a:r>
            <a:r>
              <a:rPr lang="de-DE" altLang="ja-JP" sz="2400" dirty="0" smtClean="0">
                <a:ea typeface="ＭＳ Ｐゴシック" charset="-128"/>
              </a:rPr>
              <a:t>, </a:t>
            </a:r>
            <a:r>
              <a:rPr lang="de-DE" altLang="ja-JP" sz="2400" dirty="0" err="1" smtClean="0">
                <a:ea typeface="ＭＳ Ｐゴシック" charset="-128"/>
              </a:rPr>
              <a:t>że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wystarczy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suchą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cerę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nawilżać</a:t>
            </a:r>
            <a:r>
              <a:rPr lang="de-DE" altLang="ja-JP" sz="2400" dirty="0" smtClean="0">
                <a:ea typeface="ＭＳ Ｐゴシック" charset="-128"/>
              </a:rPr>
              <a:t> z </a:t>
            </a:r>
            <a:r>
              <a:rPr lang="de-DE" altLang="ja-JP" sz="2400" dirty="0" err="1" smtClean="0">
                <a:ea typeface="ＭＳ Ｐゴシック" charset="-128"/>
              </a:rPr>
              <a:t>zewnątrz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jest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błędne</a:t>
            </a:r>
            <a:r>
              <a:rPr lang="de-DE" altLang="ja-JP" sz="2400" dirty="0" smtClean="0">
                <a:ea typeface="ＭＳ Ｐゴシック" charset="-128"/>
              </a:rPr>
              <a:t>. </a:t>
            </a:r>
            <a:endParaRPr lang="pl-PL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607485" y="274638"/>
            <a:ext cx="109685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l-PL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Przyczyny powstawania cery suchej:</a:t>
            </a:r>
          </a:p>
        </p:txBody>
      </p:sp>
      <p:sp>
        <p:nvSpPr>
          <p:cNvPr id="7" name="Prostokąt 6"/>
          <p:cNvSpPr/>
          <p:nvPr/>
        </p:nvSpPr>
        <p:spPr>
          <a:xfrm>
            <a:off x="285752" y="1571625"/>
            <a:ext cx="5490633" cy="742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Czynniki egzogenne</a:t>
            </a:r>
          </a:p>
        </p:txBody>
      </p:sp>
      <p:sp>
        <p:nvSpPr>
          <p:cNvPr id="11269" name="Symbol zastępczy zawartości 3"/>
          <p:cNvSpPr>
            <a:spLocks noGrp="1"/>
          </p:cNvSpPr>
          <p:nvPr>
            <p:ph sz="half" idx="1"/>
          </p:nvPr>
        </p:nvSpPr>
        <p:spPr>
          <a:xfrm>
            <a:off x="285751" y="2500313"/>
            <a:ext cx="5471583" cy="3810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sz="2000" b="1" dirty="0" smtClean="0"/>
              <a:t> - </a:t>
            </a:r>
            <a:r>
              <a:rPr lang="pl-PL" sz="2000" dirty="0" smtClean="0"/>
              <a:t>warunki atmosferyczne (mróz, wiatr, słońce),</a:t>
            </a:r>
          </a:p>
          <a:p>
            <a:pPr eaLnBrk="1" hangingPunct="1">
              <a:buFontTx/>
              <a:buNone/>
            </a:pPr>
            <a:r>
              <a:rPr lang="pl-PL" sz="2000" b="1" dirty="0" smtClean="0"/>
              <a:t>-</a:t>
            </a:r>
            <a:r>
              <a:rPr lang="pl-PL" sz="2000" dirty="0" smtClean="0"/>
              <a:t> mała wilgotność otoczenia(klimatyzacja),</a:t>
            </a:r>
          </a:p>
          <a:p>
            <a:pPr eaLnBrk="1" hangingPunct="1">
              <a:buFontTx/>
              <a:buNone/>
            </a:pPr>
            <a:r>
              <a:rPr lang="pl-PL" sz="2000" b="1" dirty="0" smtClean="0"/>
              <a:t>-</a:t>
            </a:r>
            <a:r>
              <a:rPr lang="pl-PL" sz="2000" dirty="0" smtClean="0"/>
              <a:t> środki chemiczne,</a:t>
            </a:r>
          </a:p>
          <a:p>
            <a:pPr eaLnBrk="1" hangingPunct="1">
              <a:buFontTx/>
              <a:buNone/>
            </a:pPr>
            <a:r>
              <a:rPr lang="pl-PL" sz="2000" b="1" dirty="0" smtClean="0"/>
              <a:t>-</a:t>
            </a:r>
            <a:r>
              <a:rPr lang="pl-PL" sz="2000" dirty="0" smtClean="0"/>
              <a:t> mydła, detergenty,</a:t>
            </a:r>
          </a:p>
          <a:p>
            <a:pPr eaLnBrk="1" hangingPunct="1">
              <a:buFontTx/>
              <a:buNone/>
            </a:pPr>
            <a:r>
              <a:rPr lang="pl-PL" sz="2000" b="1" dirty="0" smtClean="0"/>
              <a:t>-</a:t>
            </a:r>
            <a:r>
              <a:rPr lang="pl-PL" sz="2000" dirty="0" smtClean="0"/>
              <a:t> agresywne środki p/trądzikowe, lub  nieprawidłowo dobrane kosmetyki</a:t>
            </a:r>
          </a:p>
          <a:p>
            <a:pPr eaLnBrk="1" hangingPunct="1">
              <a:buFontTx/>
              <a:buNone/>
            </a:pPr>
            <a:r>
              <a:rPr lang="pl-PL" sz="2000" b="1" dirty="0" smtClean="0"/>
              <a:t>-</a:t>
            </a:r>
            <a:r>
              <a:rPr lang="pl-PL" sz="2000" dirty="0" smtClean="0"/>
              <a:t> woda.</a:t>
            </a:r>
          </a:p>
          <a:p>
            <a:pPr eaLnBrk="1" hangingPunct="1"/>
            <a:endParaRPr lang="pl-PL" sz="2000" dirty="0" smtClean="0"/>
          </a:p>
        </p:txBody>
      </p:sp>
      <p:sp>
        <p:nvSpPr>
          <p:cNvPr id="9" name="Prostokąt 8"/>
          <p:cNvSpPr/>
          <p:nvPr/>
        </p:nvSpPr>
        <p:spPr>
          <a:xfrm>
            <a:off x="6858000" y="1571626"/>
            <a:ext cx="4783667" cy="74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Czynniki endogenne</a:t>
            </a:r>
          </a:p>
        </p:txBody>
      </p:sp>
      <p:sp>
        <p:nvSpPr>
          <p:cNvPr id="10" name="Symbol zastępczy zawartości 4"/>
          <p:cNvSpPr txBox="1">
            <a:spLocks/>
          </p:cNvSpPr>
          <p:nvPr/>
        </p:nvSpPr>
        <p:spPr>
          <a:xfrm>
            <a:off x="6000752" y="2500313"/>
            <a:ext cx="6191249" cy="149701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pl-PL" sz="1400" kern="0" dirty="0">
                <a:latin typeface="+mn-lt"/>
                <a:cs typeface="+mn-cs"/>
              </a:rPr>
              <a:t>- zaburzenia endokrynologiczne (spadek hormonów tarczycy, kory nadnerczy),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l-PL" sz="1400" kern="0" dirty="0">
                <a:latin typeface="+mn-lt"/>
                <a:cs typeface="+mn-cs"/>
              </a:rPr>
              <a:t>- choroby skóry: AZS, wyprysk, łuszczyca, rybia łuska </a:t>
            </a:r>
            <a:r>
              <a:rPr lang="pl-PL" sz="1400" kern="0" dirty="0" err="1">
                <a:latin typeface="+mn-lt"/>
                <a:cs typeface="+mn-cs"/>
              </a:rPr>
              <a:t>itp</a:t>
            </a:r>
            <a:endParaRPr lang="pl-PL" sz="14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pl-PL" sz="1400" kern="0" dirty="0">
                <a:latin typeface="+mn-lt"/>
                <a:cs typeface="+mn-cs"/>
              </a:rPr>
              <a:t>- choroby ogólnoustrojowe: niedoczynność tarczycy, niewydolność nerek, cukrzyca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l-PL" sz="1400" kern="0" dirty="0">
                <a:latin typeface="+mn-lt"/>
                <a:cs typeface="+mn-cs"/>
              </a:rPr>
              <a:t>- stres,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l-PL" sz="1400" kern="0" dirty="0">
                <a:latin typeface="+mn-lt"/>
                <a:cs typeface="+mn-cs"/>
              </a:rPr>
              <a:t>- dieta odchudzająca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l-PL" sz="1400" kern="0" dirty="0">
                <a:latin typeface="+mn-lt"/>
                <a:cs typeface="+mn-cs"/>
              </a:rPr>
              <a:t>- przemęczenie,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l-PL" sz="1400" kern="0" dirty="0">
                <a:latin typeface="+mn-lt"/>
                <a:cs typeface="+mn-cs"/>
              </a:rPr>
              <a:t>- leki odwadniające,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l-PL" sz="1400" kern="0" dirty="0">
                <a:latin typeface="+mn-lt"/>
                <a:cs typeface="+mn-cs"/>
              </a:rPr>
              <a:t>- starzenie się skóry,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l-PL" sz="1400" kern="0" dirty="0">
                <a:latin typeface="+mn-lt"/>
                <a:cs typeface="+mn-cs"/>
              </a:rPr>
              <a:t>- spadek syntezy lipidów naskórka (</a:t>
            </a:r>
            <a:r>
              <a:rPr lang="pl-PL" sz="1400" kern="0" dirty="0" err="1">
                <a:latin typeface="+mn-lt"/>
                <a:cs typeface="+mn-cs"/>
              </a:rPr>
              <a:t>ceramidy</a:t>
            </a:r>
            <a:r>
              <a:rPr lang="pl-PL" sz="1400" kern="0" dirty="0">
                <a:latin typeface="+mn-lt"/>
                <a:cs typeface="+mn-cs"/>
              </a:rPr>
              <a:t>),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l-PL" sz="1400" kern="0" dirty="0">
                <a:latin typeface="+mn-lt"/>
                <a:cs typeface="+mn-cs"/>
              </a:rPr>
              <a:t>- zaburzenia w wydzielaniu łoju i potu (gruczoły łojowe wydzielają zbyt mało tłuszczu, koniecznego do utrzymania skóry w stanie wymagającej elastyczności. 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pl-PL" sz="1400" kern="0" dirty="0">
              <a:latin typeface="+mn-lt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1918" y="3789363"/>
            <a:ext cx="6879167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236" y="1459345"/>
            <a:ext cx="10955098" cy="290281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ja-JP" sz="2400" dirty="0" err="1" smtClean="0">
                <a:ea typeface="ＭＳ Ｐゴシック" charset="-128"/>
              </a:rPr>
              <a:t>Kosmetyki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dla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suchej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cery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muszą</a:t>
            </a:r>
            <a:r>
              <a:rPr lang="de-DE" altLang="ja-JP" sz="2400" dirty="0" smtClean="0">
                <a:ea typeface="ＭＳ Ｐゴシック" charset="-128"/>
              </a:rPr>
              <a:t> nie </a:t>
            </a:r>
            <a:r>
              <a:rPr lang="de-DE" altLang="ja-JP" sz="2400" dirty="0" err="1" smtClean="0">
                <a:ea typeface="ＭＳ Ｐゴシック" charset="-128"/>
              </a:rPr>
              <a:t>tylko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dostarczać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wilgoci</a:t>
            </a:r>
            <a:r>
              <a:rPr lang="de-DE" altLang="ja-JP" sz="2400" dirty="0" smtClean="0">
                <a:ea typeface="ＭＳ Ｐゴシック" charset="-128"/>
              </a:rPr>
              <a:t>, </a:t>
            </a:r>
            <a:r>
              <a:rPr lang="de-DE" altLang="ja-JP" sz="2400" dirty="0" err="1" smtClean="0">
                <a:ea typeface="ＭＳ Ｐゴシック" charset="-128"/>
              </a:rPr>
              <a:t>ale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także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mieć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zdolność</a:t>
            </a:r>
            <a:r>
              <a:rPr lang="de-DE" altLang="ja-JP" sz="2400" dirty="0" smtClean="0">
                <a:ea typeface="ＭＳ Ｐゴシック" charset="-128"/>
              </a:rPr>
              <a:t> do </a:t>
            </a:r>
            <a:r>
              <a:rPr lang="de-DE" altLang="ja-JP" sz="2400" dirty="0" err="1" smtClean="0">
                <a:ea typeface="ＭＳ Ｐゴシック" charset="-128"/>
              </a:rPr>
              <a:t>zatrzymywania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jej</a:t>
            </a:r>
            <a:r>
              <a:rPr lang="de-DE" altLang="ja-JP" sz="2400" dirty="0" smtClean="0">
                <a:ea typeface="ＭＳ Ｐゴシック" charset="-128"/>
              </a:rPr>
              <a:t> w </a:t>
            </a:r>
            <a:r>
              <a:rPr lang="de-DE" altLang="ja-JP" sz="2400" dirty="0" err="1" smtClean="0">
                <a:ea typeface="ＭＳ Ｐゴシック" charset="-128"/>
              </a:rPr>
              <a:t>skórze</a:t>
            </a:r>
            <a:r>
              <a:rPr lang="de-DE" altLang="ja-JP" sz="2400" dirty="0" smtClean="0">
                <a:ea typeface="ＭＳ Ｐゴシック" charset="-128"/>
              </a:rPr>
              <a:t>. </a:t>
            </a:r>
            <a:endParaRPr lang="pl-PL" altLang="ja-JP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ja-JP" sz="2400" dirty="0" err="1" smtClean="0">
                <a:ea typeface="ＭＳ Ｐゴシック" charset="-128"/>
              </a:rPr>
              <a:t>Duży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wpływ</a:t>
            </a:r>
            <a:r>
              <a:rPr lang="de-DE" altLang="ja-JP" sz="2400" dirty="0" smtClean="0">
                <a:ea typeface="ＭＳ Ｐゴシック" charset="-128"/>
              </a:rPr>
              <a:t> na </a:t>
            </a:r>
            <a:r>
              <a:rPr lang="de-DE" altLang="ja-JP" sz="2400" dirty="0" err="1" smtClean="0">
                <a:ea typeface="ＭＳ Ｐゴシック" charset="-128"/>
              </a:rPr>
              <a:t>funkcjonowanie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cery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suchej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ma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pora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roku</a:t>
            </a:r>
            <a:r>
              <a:rPr lang="de-DE" altLang="ja-JP" sz="2400" dirty="0" smtClean="0">
                <a:ea typeface="ＭＳ Ｐゴシック" charset="-128"/>
              </a:rPr>
              <a:t>. W </a:t>
            </a:r>
            <a:r>
              <a:rPr lang="de-DE" altLang="ja-JP" sz="2400" dirty="0" err="1" smtClean="0">
                <a:ea typeface="ＭＳ Ｐゴシック" charset="-128"/>
              </a:rPr>
              <a:t>zimie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oddaje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ona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więcej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wilgoci</a:t>
            </a:r>
            <a:r>
              <a:rPr lang="de-DE" altLang="ja-JP" sz="2400" dirty="0" smtClean="0">
                <a:ea typeface="ＭＳ Ｐゴシック" charset="-128"/>
              </a:rPr>
              <a:t> do </a:t>
            </a:r>
            <a:r>
              <a:rPr lang="de-DE" altLang="ja-JP" sz="2400" dirty="0" err="1" smtClean="0">
                <a:ea typeface="ＭＳ Ｐゴシック" charset="-128"/>
              </a:rPr>
              <a:t>otoczenia</a:t>
            </a:r>
            <a:r>
              <a:rPr lang="de-DE" altLang="ja-JP" sz="2400" dirty="0" smtClean="0">
                <a:ea typeface="ＭＳ Ｐゴシック" charset="-128"/>
              </a:rPr>
              <a:t>, do </a:t>
            </a:r>
            <a:r>
              <a:rPr lang="de-DE" altLang="ja-JP" sz="2400" dirty="0" err="1" smtClean="0">
                <a:ea typeface="ＭＳ Ｐゴシック" charset="-128"/>
              </a:rPr>
              <a:t>czego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przyczynia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się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powietrze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wysuszone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przez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grzejniki</a:t>
            </a:r>
            <a:r>
              <a:rPr lang="de-DE" altLang="ja-JP" sz="2400" dirty="0" smtClean="0">
                <a:ea typeface="ＭＳ Ｐゴシック" charset="-128"/>
              </a:rPr>
              <a:t>. </a:t>
            </a:r>
            <a:r>
              <a:rPr lang="de-DE" altLang="ja-JP" sz="2400" dirty="0" err="1" smtClean="0">
                <a:ea typeface="ＭＳ Ｐゴシック" charset="-128"/>
              </a:rPr>
              <a:t>Natomiast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latem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skóra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jest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wysuszona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przez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promienie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słoneczne</a:t>
            </a:r>
            <a:r>
              <a:rPr lang="de-DE" altLang="ja-JP" sz="2400" dirty="0" smtClean="0">
                <a:ea typeface="ＭＳ Ｐゴシック" charset="-128"/>
              </a:rPr>
              <a:t>.</a:t>
            </a:r>
            <a:endParaRPr lang="pl-PL" altLang="ja-JP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Czynniki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te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powodują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załamanie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się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bariery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ochronnej</a:t>
            </a:r>
            <a:r>
              <a:rPr lang="de-DE" altLang="ja-JP" sz="2400" dirty="0" smtClean="0">
                <a:ea typeface="ＭＳ Ｐゴシック" charset="-128"/>
              </a:rPr>
              <a:t>, </a:t>
            </a:r>
            <a:r>
              <a:rPr lang="de-DE" altLang="ja-JP" sz="2400" dirty="0" err="1" smtClean="0">
                <a:ea typeface="ＭＳ Ｐゴシック" charset="-128"/>
              </a:rPr>
              <a:t>jaką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jest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płaszcz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lipidowy</a:t>
            </a:r>
            <a:r>
              <a:rPr lang="de-DE" altLang="ja-JP" sz="2400" dirty="0" smtClean="0">
                <a:ea typeface="ＭＳ Ｐゴシック" charset="-128"/>
              </a:rPr>
              <a:t>, </a:t>
            </a:r>
            <a:r>
              <a:rPr lang="de-DE" altLang="ja-JP" sz="2400" dirty="0" err="1" smtClean="0">
                <a:ea typeface="ＭＳ Ｐゴシック" charset="-128"/>
              </a:rPr>
              <a:t>oraz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zanik</a:t>
            </a:r>
            <a:r>
              <a:rPr lang="de-DE" altLang="ja-JP" sz="2400" dirty="0" smtClean="0">
                <a:ea typeface="ＭＳ Ｐゴシック" charset="-128"/>
              </a:rPr>
              <a:t> </a:t>
            </a:r>
            <a:r>
              <a:rPr lang="de-DE" altLang="ja-JP" sz="2400" dirty="0" err="1" smtClean="0">
                <a:ea typeface="ＭＳ Ｐゴシック" charset="-128"/>
              </a:rPr>
              <a:t>wody</a:t>
            </a:r>
            <a:r>
              <a:rPr lang="de-DE" altLang="ja-JP" sz="2400" dirty="0" smtClean="0">
                <a:ea typeface="ＭＳ Ｐゴシック" charset="-128"/>
              </a:rPr>
              <a:t> w </a:t>
            </a:r>
            <a:r>
              <a:rPr lang="de-DE" altLang="ja-JP" sz="2400" dirty="0" err="1" smtClean="0">
                <a:ea typeface="ＭＳ Ｐゴシック" charset="-128"/>
              </a:rPr>
              <a:t>skórze</a:t>
            </a:r>
            <a:r>
              <a:rPr lang="pl-PL" altLang="ja-JP" sz="2400" dirty="0" smtClean="0"/>
              <a:t> </a:t>
            </a:r>
            <a:endParaRPr lang="pl-PL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ja-JP" sz="4000" b="1" smtClean="0">
                <a:ea typeface="ＭＳ Ｐゴシック" charset="-128"/>
              </a:rPr>
              <a:t>ZALECENIA PIELĘGNACYJNE:</a:t>
            </a:r>
            <a:endParaRPr lang="pl-PL" sz="4000" b="1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800" y="1409411"/>
            <a:ext cx="8928100" cy="2260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ja-JP" sz="2000" b="1" dirty="0" smtClean="0">
                <a:ea typeface="ＭＳ Ｐゴシック" charset="-128"/>
              </a:rPr>
              <a:t>ZAKAZY: </a:t>
            </a:r>
            <a:endParaRPr lang="pl-PL" altLang="ja-JP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altLang="ja-JP" sz="2000" dirty="0" smtClean="0"/>
              <a:t>   </a:t>
            </a:r>
            <a:r>
              <a:rPr lang="de-DE" altLang="ja-JP" sz="2000" dirty="0" smtClean="0">
                <a:ea typeface="ＭＳ Ｐゴシック" charset="-128"/>
              </a:rPr>
              <a:t>-Nie </a:t>
            </a:r>
            <a:r>
              <a:rPr lang="de-DE" altLang="ja-JP" sz="2000" dirty="0" err="1" smtClean="0">
                <a:ea typeface="ＭＳ Ｐゴシック" charset="-128"/>
              </a:rPr>
              <a:t>stosować</a:t>
            </a:r>
            <a:r>
              <a:rPr lang="de-DE" altLang="ja-JP" sz="2000" dirty="0" smtClean="0">
                <a:ea typeface="ＭＳ Ｐゴシック" charset="-128"/>
              </a:rPr>
              <a:t> do </a:t>
            </a:r>
            <a:r>
              <a:rPr lang="de-DE" altLang="ja-JP" sz="2000" dirty="0" err="1" smtClean="0">
                <a:ea typeface="ＭＳ Ｐゴシック" charset="-128"/>
              </a:rPr>
              <a:t>mycia</a:t>
            </a:r>
            <a:r>
              <a:rPr lang="de-DE" altLang="ja-JP" sz="2000" dirty="0" smtClean="0">
                <a:ea typeface="ＭＳ Ｐゴシック" charset="-128"/>
              </a:rPr>
              <a:t> </a:t>
            </a:r>
            <a:r>
              <a:rPr lang="de-DE" altLang="ja-JP" sz="2000" dirty="0" err="1" smtClean="0">
                <a:ea typeface="ＭＳ Ｐゴシック" charset="-128"/>
              </a:rPr>
              <a:t>twarzy</a:t>
            </a:r>
            <a:r>
              <a:rPr lang="de-DE" altLang="ja-JP" sz="2000" dirty="0" smtClean="0">
                <a:ea typeface="ＭＳ Ｐゴシック" charset="-128"/>
              </a:rPr>
              <a:t> </a:t>
            </a:r>
            <a:r>
              <a:rPr lang="de-DE" altLang="ja-JP" sz="2000" dirty="0" err="1" smtClean="0">
                <a:ea typeface="ＭＳ Ｐゴシック" charset="-128"/>
              </a:rPr>
              <a:t>wody</a:t>
            </a:r>
            <a:r>
              <a:rPr lang="de-DE" altLang="ja-JP" sz="2000" dirty="0" smtClean="0">
                <a:ea typeface="ＭＳ Ｐゴシック" charset="-128"/>
              </a:rPr>
              <a:t> i </a:t>
            </a:r>
            <a:r>
              <a:rPr lang="pl-PL" altLang="ja-JP" sz="2000" dirty="0" smtClean="0"/>
              <a:t>mydła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altLang="ja-JP" sz="2000" dirty="0" smtClean="0"/>
              <a:t>   </a:t>
            </a:r>
            <a:r>
              <a:rPr lang="de-DE" altLang="ja-JP" sz="2000" dirty="0" smtClean="0">
                <a:ea typeface="ＭＳ Ｐゴシック" charset="-128"/>
              </a:rPr>
              <a:t>-Nie </a:t>
            </a:r>
            <a:r>
              <a:rPr lang="de-DE" altLang="ja-JP" sz="2000" dirty="0" err="1" smtClean="0">
                <a:ea typeface="ＭＳ Ｐゴシック" charset="-128"/>
              </a:rPr>
              <a:t>opalać</a:t>
            </a:r>
            <a:r>
              <a:rPr lang="de-DE" altLang="ja-JP" sz="2000" dirty="0" smtClean="0">
                <a:ea typeface="ＭＳ Ｐゴシック" charset="-128"/>
              </a:rPr>
              <a:t> </a:t>
            </a:r>
            <a:r>
              <a:rPr lang="de-DE" altLang="ja-JP" sz="2000" dirty="0" err="1" smtClean="0">
                <a:ea typeface="ＭＳ Ｐゴシック" charset="-128"/>
              </a:rPr>
              <a:t>skóry</a:t>
            </a:r>
            <a:r>
              <a:rPr lang="de-DE" altLang="ja-JP" sz="2000" dirty="0" smtClean="0">
                <a:ea typeface="ＭＳ Ｐゴシック" charset="-128"/>
              </a:rPr>
              <a:t> </a:t>
            </a:r>
            <a:r>
              <a:rPr lang="de-DE" altLang="ja-JP" sz="2000" dirty="0" err="1" smtClean="0">
                <a:ea typeface="ＭＳ Ｐゴシック" charset="-128"/>
              </a:rPr>
              <a:t>zbyt</a:t>
            </a:r>
            <a:r>
              <a:rPr lang="de-DE" altLang="ja-JP" sz="2000" dirty="0" smtClean="0">
                <a:ea typeface="ＭＳ Ｐゴシック" charset="-128"/>
              </a:rPr>
              <a:t> </a:t>
            </a:r>
            <a:r>
              <a:rPr lang="de-DE" altLang="ja-JP" sz="2000" dirty="0" err="1" smtClean="0">
                <a:ea typeface="ＭＳ Ｐゴシック" charset="-128"/>
              </a:rPr>
              <a:t>częst</a:t>
            </a:r>
            <a:r>
              <a:rPr lang="pl-PL" altLang="ja-JP" sz="2000" dirty="0" smtClean="0"/>
              <a:t>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altLang="ja-JP" sz="2000" dirty="0" smtClean="0"/>
              <a:t>  </a:t>
            </a:r>
            <a:r>
              <a:rPr lang="de-DE" altLang="ja-JP" sz="2000" dirty="0" smtClean="0">
                <a:ea typeface="ＭＳ Ｐゴシック" charset="-128"/>
              </a:rPr>
              <a:t> -Nie </a:t>
            </a:r>
            <a:r>
              <a:rPr lang="de-DE" altLang="ja-JP" sz="2000" dirty="0" err="1" smtClean="0">
                <a:ea typeface="ＭＳ Ｐゴシック" charset="-128"/>
              </a:rPr>
              <a:t>stosować</a:t>
            </a:r>
            <a:r>
              <a:rPr lang="de-DE" altLang="ja-JP" sz="2000" dirty="0" smtClean="0">
                <a:ea typeface="ＭＳ Ｐゴシック" charset="-128"/>
              </a:rPr>
              <a:t> </a:t>
            </a:r>
            <a:r>
              <a:rPr lang="de-DE" altLang="ja-JP" sz="2000" dirty="0" err="1" smtClean="0">
                <a:ea typeface="ＭＳ Ｐゴシック" charset="-128"/>
              </a:rPr>
              <a:t>maseczek</a:t>
            </a:r>
            <a:r>
              <a:rPr lang="de-DE" altLang="ja-JP" sz="2000" dirty="0" smtClean="0">
                <a:ea typeface="ＭＳ Ｐゴシック" charset="-128"/>
              </a:rPr>
              <a:t> o </a:t>
            </a:r>
            <a:r>
              <a:rPr lang="de-DE" altLang="ja-JP" sz="2000" dirty="0" err="1" smtClean="0">
                <a:ea typeface="ＭＳ Ｐゴシック" charset="-128"/>
              </a:rPr>
              <a:t>działaniu</a:t>
            </a:r>
            <a:r>
              <a:rPr lang="de-DE" altLang="ja-JP" sz="2000" dirty="0" smtClean="0">
                <a:ea typeface="ＭＳ Ｐゴシック" charset="-128"/>
              </a:rPr>
              <a:t> </a:t>
            </a:r>
            <a:r>
              <a:rPr lang="de-DE" altLang="ja-JP" sz="2000" dirty="0" err="1" smtClean="0">
                <a:ea typeface="ＭＳ Ｐゴシック" charset="-128"/>
              </a:rPr>
              <a:t>ściągającym</a:t>
            </a:r>
            <a:endParaRPr lang="pl-PL" altLang="ja-JP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altLang="ja-JP" sz="2000" dirty="0" smtClean="0"/>
              <a:t>  </a:t>
            </a:r>
            <a:r>
              <a:rPr lang="de-DE" altLang="ja-JP" sz="2000" dirty="0" smtClean="0">
                <a:ea typeface="ＭＳ Ｐゴシック" charset="-128"/>
              </a:rPr>
              <a:t> -Nie </a:t>
            </a:r>
            <a:r>
              <a:rPr lang="de-DE" altLang="ja-JP" sz="2000" dirty="0" err="1" smtClean="0">
                <a:ea typeface="ＭＳ Ｐゴシック" charset="-128"/>
              </a:rPr>
              <a:t>stosować</a:t>
            </a:r>
            <a:r>
              <a:rPr lang="de-DE" altLang="ja-JP" sz="2000" dirty="0" smtClean="0">
                <a:ea typeface="ＭＳ Ｐゴシック" charset="-128"/>
              </a:rPr>
              <a:t> </a:t>
            </a:r>
            <a:r>
              <a:rPr lang="de-DE" altLang="ja-JP" sz="2000" dirty="0" err="1" smtClean="0">
                <a:ea typeface="ＭＳ Ｐゴシック" charset="-128"/>
              </a:rPr>
              <a:t>zbyt</a:t>
            </a:r>
            <a:r>
              <a:rPr lang="de-DE" altLang="ja-JP" sz="2000" dirty="0" smtClean="0">
                <a:ea typeface="ＭＳ Ｐゴシック" charset="-128"/>
              </a:rPr>
              <a:t> </a:t>
            </a:r>
            <a:r>
              <a:rPr lang="de-DE" altLang="ja-JP" sz="2000" dirty="0" err="1" smtClean="0">
                <a:ea typeface="ＭＳ Ｐゴシック" charset="-128"/>
              </a:rPr>
              <a:t>często</a:t>
            </a:r>
            <a:r>
              <a:rPr lang="de-DE" altLang="ja-JP" sz="2000" dirty="0" smtClean="0">
                <a:ea typeface="ＭＳ Ｐゴシック" charset="-128"/>
              </a:rPr>
              <a:t> </a:t>
            </a:r>
            <a:r>
              <a:rPr lang="de-DE" altLang="ja-JP" sz="2000" dirty="0" err="1" smtClean="0">
                <a:ea typeface="ＭＳ Ｐゴシック" charset="-128"/>
              </a:rPr>
              <a:t>peelingów</a:t>
            </a:r>
            <a:r>
              <a:rPr lang="de-DE" altLang="ja-JP" sz="2000" dirty="0" smtClean="0">
                <a:ea typeface="ＭＳ Ｐゴシック" charset="-128"/>
              </a:rPr>
              <a:t> </a:t>
            </a:r>
            <a:r>
              <a:rPr lang="de-DE" altLang="ja-JP" sz="2000" dirty="0" err="1" smtClean="0">
                <a:ea typeface="ＭＳ Ｐゴシック" charset="-128"/>
              </a:rPr>
              <a:t>zi</a:t>
            </a:r>
            <a:r>
              <a:rPr lang="pl-PL" altLang="ja-JP" sz="2000" dirty="0" err="1" smtClean="0"/>
              <a:t>arnistych</a:t>
            </a:r>
            <a:endParaRPr lang="pl-PL" altLang="ja-JP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altLang="ja-JP" sz="2000" dirty="0" smtClean="0"/>
              <a:t>   </a:t>
            </a:r>
            <a:r>
              <a:rPr lang="de-DE" altLang="ja-JP" sz="2000" dirty="0" smtClean="0">
                <a:ea typeface="ＭＳ Ｐゴシック" charset="-128"/>
              </a:rPr>
              <a:t>-Nie </a:t>
            </a:r>
            <a:r>
              <a:rPr lang="de-DE" altLang="ja-JP" sz="2000" dirty="0" err="1" smtClean="0">
                <a:ea typeface="ＭＳ Ｐゴシック" charset="-128"/>
              </a:rPr>
              <a:t>palić</a:t>
            </a:r>
            <a:r>
              <a:rPr lang="de-DE" altLang="ja-JP" sz="2000" dirty="0" smtClean="0">
                <a:ea typeface="ＭＳ Ｐゴシック" charset="-128"/>
              </a:rPr>
              <a:t> </a:t>
            </a:r>
            <a:r>
              <a:rPr lang="de-DE" altLang="ja-JP" sz="2000" dirty="0" err="1" smtClean="0">
                <a:ea typeface="ＭＳ Ｐゴシック" charset="-128"/>
              </a:rPr>
              <a:t>papierosów</a:t>
            </a:r>
            <a:r>
              <a:rPr lang="de-DE" altLang="ja-JP" sz="2000" dirty="0" smtClean="0">
                <a:ea typeface="ＭＳ Ｐゴシック" charset="-128"/>
              </a:rPr>
              <a:t/>
            </a:r>
            <a:br>
              <a:rPr lang="de-DE" altLang="ja-JP" sz="2000" dirty="0" smtClean="0">
                <a:ea typeface="ＭＳ Ｐゴシック" charset="-128"/>
              </a:rPr>
            </a:br>
            <a:r>
              <a:rPr lang="de-DE" altLang="ja-JP" sz="1600" dirty="0" smtClean="0">
                <a:ea typeface="ＭＳ Ｐゴシック" charset="-128"/>
              </a:rPr>
              <a:t/>
            </a:r>
            <a:br>
              <a:rPr lang="de-DE" altLang="ja-JP" sz="1600" dirty="0" smtClean="0">
                <a:ea typeface="ＭＳ Ｐゴシック" charset="-128"/>
              </a:rPr>
            </a:br>
            <a:endParaRPr lang="pl-PL" sz="1600" dirty="0" smtClean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315855" y="3109048"/>
            <a:ext cx="815992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altLang="ja-JP" b="1" dirty="0">
                <a:ea typeface="ＭＳ Ｐゴシック" charset="-128"/>
              </a:rPr>
              <a:t>ZALECENIA: </a:t>
            </a:r>
            <a:br>
              <a:rPr lang="de-DE" altLang="ja-JP" b="1" dirty="0">
                <a:ea typeface="ＭＳ Ｐゴシック" charset="-128"/>
              </a:rPr>
            </a:br>
            <a:r>
              <a:rPr lang="de-DE" altLang="ja-JP" dirty="0">
                <a:ea typeface="ＭＳ Ｐゴシック" charset="-128"/>
              </a:rPr>
              <a:t>- Do </a:t>
            </a:r>
            <a:r>
              <a:rPr lang="de-DE" altLang="ja-JP" dirty="0" err="1">
                <a:ea typeface="ＭＳ Ｐゴシック" charset="-128"/>
              </a:rPr>
              <a:t>demakijażu</a:t>
            </a:r>
            <a:r>
              <a:rPr lang="de-DE" altLang="ja-JP" dirty="0">
                <a:ea typeface="ＭＳ Ｐゴシック" charset="-128"/>
              </a:rPr>
              <a:t> </a:t>
            </a:r>
            <a:r>
              <a:rPr lang="de-DE" altLang="ja-JP" dirty="0" err="1">
                <a:ea typeface="ＭＳ Ｐゴシック" charset="-128"/>
              </a:rPr>
              <a:t>twarzy</a:t>
            </a:r>
            <a:r>
              <a:rPr lang="de-DE" altLang="ja-JP" dirty="0">
                <a:ea typeface="ＭＳ Ｐゴシック" charset="-128"/>
              </a:rPr>
              <a:t> </a:t>
            </a:r>
            <a:r>
              <a:rPr lang="de-DE" altLang="ja-JP" dirty="0" err="1">
                <a:ea typeface="ＭＳ Ｐゴシック" charset="-128"/>
              </a:rPr>
              <a:t>używać</a:t>
            </a:r>
            <a:r>
              <a:rPr lang="de-DE" altLang="ja-JP" dirty="0">
                <a:ea typeface="ＭＳ Ｐゴシック" charset="-128"/>
              </a:rPr>
              <a:t> </a:t>
            </a:r>
            <a:r>
              <a:rPr lang="de-DE" altLang="ja-JP" dirty="0" err="1">
                <a:ea typeface="ＭＳ Ｐゴシック" charset="-128"/>
              </a:rPr>
              <a:t>mleczko</a:t>
            </a:r>
            <a:r>
              <a:rPr lang="de-DE" altLang="ja-JP" dirty="0">
                <a:ea typeface="ＭＳ Ｐゴシック" charset="-128"/>
              </a:rPr>
              <a:t> </a:t>
            </a:r>
            <a:r>
              <a:rPr lang="de-DE" altLang="ja-JP" dirty="0" err="1">
                <a:ea typeface="ＭＳ Ｐゴシック" charset="-128"/>
              </a:rPr>
              <a:t>kosmetyczne</a:t>
            </a:r>
            <a:r>
              <a:rPr lang="de-DE" altLang="ja-JP" dirty="0">
                <a:ea typeface="ＭＳ Ｐゴシック" charset="-128"/>
              </a:rPr>
              <a:t> (</a:t>
            </a:r>
            <a:r>
              <a:rPr lang="de-DE" altLang="ja-JP" dirty="0" err="1">
                <a:ea typeface="ＭＳ Ｐゴシック" charset="-128"/>
              </a:rPr>
              <a:t>lub</a:t>
            </a:r>
            <a:r>
              <a:rPr lang="de-DE" altLang="ja-JP" dirty="0">
                <a:ea typeface="ＭＳ Ｐゴシック" charset="-128"/>
              </a:rPr>
              <a:t> </a:t>
            </a:r>
            <a:r>
              <a:rPr lang="de-DE" altLang="ja-JP" dirty="0" err="1">
                <a:ea typeface="ＭＳ Ｐゴシック" charset="-128"/>
              </a:rPr>
              <a:t>śmietankę</a:t>
            </a:r>
            <a:r>
              <a:rPr lang="de-DE" altLang="ja-JP" dirty="0">
                <a:ea typeface="ＭＳ Ｐゴシック" charset="-128"/>
              </a:rPr>
              <a:t>) </a:t>
            </a:r>
            <a:br>
              <a:rPr lang="de-DE" altLang="ja-JP" dirty="0">
                <a:ea typeface="ＭＳ Ｐゴシック" charset="-128"/>
              </a:rPr>
            </a:br>
            <a:r>
              <a:rPr lang="de-DE" altLang="ja-JP" dirty="0">
                <a:ea typeface="ＭＳ Ｐゴシック" charset="-128"/>
              </a:rPr>
              <a:t>- </a:t>
            </a:r>
            <a:r>
              <a:rPr lang="de-DE" altLang="ja-JP" dirty="0" err="1">
                <a:ea typeface="ＭＳ Ｐゴシック" charset="-128"/>
              </a:rPr>
              <a:t>Używać</a:t>
            </a:r>
            <a:r>
              <a:rPr lang="de-DE" altLang="ja-JP" dirty="0">
                <a:ea typeface="ＭＳ Ｐゴシック" charset="-128"/>
              </a:rPr>
              <a:t> </a:t>
            </a:r>
            <a:r>
              <a:rPr lang="de-DE" altLang="ja-JP" dirty="0" err="1">
                <a:ea typeface="ＭＳ Ｐゴシック" charset="-128"/>
              </a:rPr>
              <a:t>toniku</a:t>
            </a:r>
            <a:r>
              <a:rPr lang="de-DE" altLang="ja-JP" dirty="0">
                <a:ea typeface="ＭＳ Ｐゴシック" charset="-128"/>
              </a:rPr>
              <a:t> </a:t>
            </a:r>
            <a:r>
              <a:rPr lang="de-DE" altLang="ja-JP" dirty="0" err="1">
                <a:ea typeface="ＭＳ Ｐゴシック" charset="-128"/>
              </a:rPr>
              <a:t>bezalkoholowego</a:t>
            </a:r>
            <a:r>
              <a:rPr lang="de-DE" altLang="ja-JP" dirty="0">
                <a:ea typeface="ＭＳ Ｐゴシック" charset="-128"/>
              </a:rPr>
              <a:t> </a:t>
            </a:r>
            <a:r>
              <a:rPr lang="de-DE" altLang="ja-JP" dirty="0" err="1">
                <a:ea typeface="ＭＳ Ｐゴシック" charset="-128"/>
              </a:rPr>
              <a:t>dla</a:t>
            </a:r>
            <a:r>
              <a:rPr lang="de-DE" altLang="ja-JP" dirty="0">
                <a:ea typeface="ＭＳ Ｐゴシック" charset="-128"/>
              </a:rPr>
              <a:t> </a:t>
            </a:r>
            <a:r>
              <a:rPr lang="de-DE" altLang="ja-JP" dirty="0" err="1">
                <a:ea typeface="ＭＳ Ｐゴシック" charset="-128"/>
              </a:rPr>
              <a:t>suchej</a:t>
            </a:r>
            <a:r>
              <a:rPr lang="de-DE" altLang="ja-JP" dirty="0">
                <a:ea typeface="ＭＳ Ｐゴシック" charset="-128"/>
              </a:rPr>
              <a:t> </a:t>
            </a:r>
            <a:r>
              <a:rPr lang="de-DE" altLang="ja-JP" dirty="0" err="1">
                <a:ea typeface="ＭＳ Ｐゴシック" charset="-128"/>
              </a:rPr>
              <a:t>cery</a:t>
            </a:r>
            <a:r>
              <a:rPr lang="de-DE" altLang="ja-JP" dirty="0">
                <a:ea typeface="ＭＳ Ｐゴシック" charset="-128"/>
              </a:rPr>
              <a:t> </a:t>
            </a:r>
            <a:br>
              <a:rPr lang="de-DE" altLang="ja-JP" dirty="0">
                <a:ea typeface="ＭＳ Ｐゴシック" charset="-128"/>
              </a:rPr>
            </a:br>
            <a:r>
              <a:rPr lang="de-DE" altLang="ja-JP" dirty="0">
                <a:ea typeface="ＭＳ Ｐゴシック" charset="-128"/>
              </a:rPr>
              <a:t>- Krem do </a:t>
            </a:r>
            <a:r>
              <a:rPr lang="de-DE" altLang="ja-JP" dirty="0" err="1">
                <a:ea typeface="ＭＳ Ｐゴシック" charset="-128"/>
              </a:rPr>
              <a:t>twarzy</a:t>
            </a:r>
            <a:r>
              <a:rPr lang="de-DE" altLang="ja-JP" dirty="0">
                <a:ea typeface="ＭＳ Ｐゴシック" charset="-128"/>
              </a:rPr>
              <a:t> </a:t>
            </a:r>
            <a:r>
              <a:rPr lang="de-DE" altLang="ja-JP" dirty="0" err="1">
                <a:ea typeface="ＭＳ Ｐゴシック" charset="-128"/>
              </a:rPr>
              <a:t>musi</a:t>
            </a:r>
            <a:r>
              <a:rPr lang="de-DE" altLang="ja-JP" dirty="0">
                <a:ea typeface="ＭＳ Ｐゴシック" charset="-128"/>
              </a:rPr>
              <a:t> </a:t>
            </a:r>
            <a:r>
              <a:rPr lang="de-DE" altLang="ja-JP" dirty="0" err="1">
                <a:ea typeface="ＭＳ Ｐゴシック" charset="-128"/>
              </a:rPr>
              <a:t>mieć</a:t>
            </a:r>
            <a:r>
              <a:rPr lang="de-DE" altLang="ja-JP" dirty="0">
                <a:ea typeface="ＭＳ Ｐゴシック" charset="-128"/>
              </a:rPr>
              <a:t> </a:t>
            </a:r>
            <a:r>
              <a:rPr lang="de-DE" altLang="ja-JP" dirty="0" err="1">
                <a:ea typeface="ＭＳ Ｐゴシック" charset="-128"/>
              </a:rPr>
              <a:t>działanie</a:t>
            </a:r>
            <a:r>
              <a:rPr lang="de-DE" altLang="ja-JP" dirty="0">
                <a:ea typeface="ＭＳ Ｐゴシック" charset="-128"/>
              </a:rPr>
              <a:t> </a:t>
            </a:r>
            <a:r>
              <a:rPr lang="de-DE" altLang="ja-JP" dirty="0" err="1">
                <a:ea typeface="ＭＳ Ｐゴシック" charset="-128"/>
              </a:rPr>
              <a:t>odżywczo-nawilżające</a:t>
            </a:r>
            <a:r>
              <a:rPr lang="de-DE" altLang="ja-JP" dirty="0">
                <a:ea typeface="ＭＳ Ｐゴシック" charset="-128"/>
              </a:rPr>
              <a:t> </a:t>
            </a:r>
            <a:r>
              <a:rPr lang="de-DE" altLang="ja-JP" dirty="0" err="1">
                <a:ea typeface="ＭＳ Ｐゴシック" charset="-128"/>
              </a:rPr>
              <a:t>lub</a:t>
            </a:r>
            <a:r>
              <a:rPr lang="de-DE" altLang="ja-JP" dirty="0">
                <a:ea typeface="ＭＳ Ｐゴシック" charset="-128"/>
              </a:rPr>
              <a:t> </a:t>
            </a:r>
            <a:r>
              <a:rPr lang="de-DE" altLang="ja-JP" dirty="0" err="1">
                <a:ea typeface="ＭＳ Ｐゴシック" charset="-128"/>
              </a:rPr>
              <a:t>nawet</a:t>
            </a:r>
            <a:r>
              <a:rPr lang="de-DE" altLang="ja-JP" dirty="0">
                <a:ea typeface="ＭＳ Ｐゴシック" charset="-128"/>
              </a:rPr>
              <a:t> </a:t>
            </a:r>
            <a:r>
              <a:rPr lang="de-DE" altLang="ja-JP" dirty="0" err="1">
                <a:ea typeface="ＭＳ Ｐゴシック" charset="-128"/>
              </a:rPr>
              <a:t>regenerujące</a:t>
            </a:r>
            <a:r>
              <a:rPr lang="de-DE" altLang="ja-JP" dirty="0">
                <a:ea typeface="ＭＳ Ｐゴシック" charset="-128"/>
              </a:rPr>
              <a:t>. </a:t>
            </a:r>
            <a:br>
              <a:rPr lang="de-DE" altLang="ja-JP" dirty="0">
                <a:ea typeface="ＭＳ Ｐゴシック" charset="-128"/>
              </a:rPr>
            </a:br>
            <a:r>
              <a:rPr lang="de-DE" altLang="ja-JP" dirty="0">
                <a:ea typeface="ＭＳ Ｐゴシック" charset="-128"/>
              </a:rPr>
              <a:t>- </a:t>
            </a:r>
            <a:r>
              <a:rPr lang="de-DE" altLang="ja-JP" dirty="0" err="1">
                <a:ea typeface="ＭＳ Ｐゴシック" charset="-128"/>
              </a:rPr>
              <a:t>Rano</a:t>
            </a:r>
            <a:r>
              <a:rPr lang="de-DE" altLang="ja-JP" dirty="0">
                <a:ea typeface="ＭＳ Ｐゴシック" charset="-128"/>
              </a:rPr>
              <a:t> i </a:t>
            </a:r>
            <a:r>
              <a:rPr lang="de-DE" altLang="ja-JP" dirty="0" err="1">
                <a:ea typeface="ＭＳ Ｐゴシック" charset="-128"/>
              </a:rPr>
              <a:t>wieczorem</a:t>
            </a:r>
            <a:r>
              <a:rPr lang="de-DE" altLang="ja-JP" dirty="0">
                <a:ea typeface="ＭＳ Ｐゴシック" charset="-128"/>
              </a:rPr>
              <a:t> </a:t>
            </a:r>
            <a:r>
              <a:rPr lang="de-DE" altLang="ja-JP" dirty="0" err="1">
                <a:ea typeface="ＭＳ Ｐゴシック" charset="-128"/>
              </a:rPr>
              <a:t>używać</a:t>
            </a:r>
            <a:r>
              <a:rPr lang="de-DE" altLang="ja-JP" dirty="0">
                <a:ea typeface="ＭＳ Ｐゴシック" charset="-128"/>
              </a:rPr>
              <a:t> krem </a:t>
            </a:r>
            <a:r>
              <a:rPr lang="de-DE" altLang="ja-JP" dirty="0" err="1">
                <a:ea typeface="ＭＳ Ｐゴシック" charset="-128"/>
              </a:rPr>
              <a:t>pod</a:t>
            </a:r>
            <a:r>
              <a:rPr lang="de-DE" altLang="ja-JP" dirty="0">
                <a:ea typeface="ＭＳ Ｐゴシック" charset="-128"/>
              </a:rPr>
              <a:t> </a:t>
            </a:r>
            <a:r>
              <a:rPr lang="de-DE" altLang="ja-JP" dirty="0" err="1">
                <a:ea typeface="ＭＳ Ｐゴシック" charset="-128"/>
              </a:rPr>
              <a:t>oczy</a:t>
            </a:r>
            <a:r>
              <a:rPr lang="de-DE" altLang="ja-JP" dirty="0">
                <a:ea typeface="ＭＳ Ｐゴシック" charset="-128"/>
              </a:rPr>
              <a:t> </a:t>
            </a:r>
            <a:r>
              <a:rPr lang="de-DE" altLang="ja-JP" dirty="0" err="1">
                <a:ea typeface="ＭＳ Ｐゴシック" charset="-128"/>
              </a:rPr>
              <a:t>oraz</a:t>
            </a:r>
            <a:r>
              <a:rPr lang="de-DE" altLang="ja-JP" dirty="0">
                <a:ea typeface="ＭＳ Ｐゴシック" charset="-128"/>
              </a:rPr>
              <a:t> na </a:t>
            </a:r>
            <a:r>
              <a:rPr lang="de-DE" altLang="ja-JP" dirty="0" err="1">
                <a:ea typeface="ＭＳ Ｐゴシック" charset="-128"/>
              </a:rPr>
              <a:t>szyję</a:t>
            </a:r>
            <a:r>
              <a:rPr lang="de-DE" altLang="ja-JP" dirty="0">
                <a:ea typeface="ＭＳ Ｐゴシック" charset="-128"/>
              </a:rPr>
              <a:t> </a:t>
            </a:r>
            <a:br>
              <a:rPr lang="de-DE" altLang="ja-JP" dirty="0">
                <a:ea typeface="ＭＳ Ｐゴシック" charset="-128"/>
              </a:rPr>
            </a:br>
            <a:r>
              <a:rPr lang="de-DE" altLang="ja-JP" dirty="0">
                <a:ea typeface="ＭＳ Ｐゴシック" charset="-128"/>
              </a:rPr>
              <a:t>- </a:t>
            </a:r>
            <a:r>
              <a:rPr lang="de-DE" altLang="ja-JP" dirty="0" err="1">
                <a:ea typeface="ＭＳ Ｐゴシック" charset="-128"/>
              </a:rPr>
              <a:t>Dwa</a:t>
            </a:r>
            <a:r>
              <a:rPr lang="de-DE" altLang="ja-JP" dirty="0">
                <a:ea typeface="ＭＳ Ｐゴシック" charset="-128"/>
              </a:rPr>
              <a:t> </a:t>
            </a:r>
            <a:r>
              <a:rPr lang="de-DE" altLang="ja-JP" dirty="0" err="1">
                <a:ea typeface="ＭＳ Ｐゴシック" charset="-128"/>
              </a:rPr>
              <a:t>razy</a:t>
            </a:r>
            <a:r>
              <a:rPr lang="de-DE" altLang="ja-JP" dirty="0">
                <a:ea typeface="ＭＳ Ｐゴシック" charset="-128"/>
              </a:rPr>
              <a:t> w </a:t>
            </a:r>
            <a:r>
              <a:rPr lang="de-DE" altLang="ja-JP" dirty="0" err="1">
                <a:ea typeface="ＭＳ Ｐゴシック" charset="-128"/>
              </a:rPr>
              <a:t>tygodniu</a:t>
            </a:r>
            <a:r>
              <a:rPr lang="de-DE" altLang="ja-JP" dirty="0">
                <a:ea typeface="ＭＳ Ｐゴシック" charset="-128"/>
              </a:rPr>
              <a:t> </a:t>
            </a:r>
            <a:r>
              <a:rPr lang="de-DE" altLang="ja-JP" dirty="0" err="1">
                <a:ea typeface="ＭＳ Ｐゴシック" charset="-128"/>
              </a:rPr>
              <a:t>stosować</a:t>
            </a:r>
            <a:r>
              <a:rPr lang="de-DE" altLang="ja-JP" dirty="0">
                <a:ea typeface="ＭＳ Ｐゴシック" charset="-128"/>
              </a:rPr>
              <a:t> </a:t>
            </a:r>
            <a:r>
              <a:rPr lang="de-DE" altLang="ja-JP" dirty="0" err="1">
                <a:ea typeface="ＭＳ Ｐゴシック" charset="-128"/>
              </a:rPr>
              <a:t>maseczki</a:t>
            </a:r>
            <a:r>
              <a:rPr lang="de-DE" altLang="ja-JP" dirty="0">
                <a:ea typeface="ＭＳ Ｐゴシック" charset="-128"/>
              </a:rPr>
              <a:t> </a:t>
            </a:r>
            <a:r>
              <a:rPr lang="de-DE" altLang="ja-JP" dirty="0" err="1">
                <a:ea typeface="ＭＳ Ｐゴシック" charset="-128"/>
              </a:rPr>
              <a:t>odżywcze</a:t>
            </a:r>
            <a:r>
              <a:rPr lang="de-DE" altLang="ja-JP" dirty="0">
                <a:ea typeface="ＭＳ Ｐゴシック" charset="-128"/>
              </a:rPr>
              <a:t> na </a:t>
            </a:r>
            <a:r>
              <a:rPr lang="de-DE" altLang="ja-JP" dirty="0" err="1">
                <a:ea typeface="ＭＳ Ｐゴシック" charset="-128"/>
              </a:rPr>
              <a:t>twarz</a:t>
            </a:r>
            <a:r>
              <a:rPr lang="de-DE" altLang="ja-JP" dirty="0">
                <a:ea typeface="ＭＳ Ｐゴシック" charset="-128"/>
              </a:rPr>
              <a:t>, </a:t>
            </a:r>
            <a:r>
              <a:rPr lang="de-DE" altLang="ja-JP" dirty="0" err="1">
                <a:ea typeface="ＭＳ Ｐゴシック" charset="-128"/>
              </a:rPr>
              <a:t>szyję</a:t>
            </a:r>
            <a:r>
              <a:rPr lang="de-DE" altLang="ja-JP" dirty="0">
                <a:ea typeface="ＭＳ Ｐゴシック" charset="-128"/>
              </a:rPr>
              <a:t> i </a:t>
            </a:r>
            <a:r>
              <a:rPr lang="de-DE" altLang="ja-JP" dirty="0" err="1">
                <a:ea typeface="ＭＳ Ｐゴシック" charset="-128"/>
              </a:rPr>
              <a:t>dekolt</a:t>
            </a:r>
            <a:r>
              <a:rPr lang="de-DE" altLang="ja-JP" dirty="0">
                <a:ea typeface="ＭＳ Ｐゴシック" charset="-128"/>
              </a:rPr>
              <a:t> </a:t>
            </a:r>
            <a:br>
              <a:rPr lang="de-DE" altLang="ja-JP" dirty="0">
                <a:ea typeface="ＭＳ Ｐゴシック" charset="-128"/>
              </a:rPr>
            </a:br>
            <a:r>
              <a:rPr lang="de-DE" altLang="ja-JP" dirty="0">
                <a:ea typeface="ＭＳ Ｐゴシック" charset="-128"/>
              </a:rPr>
              <a:t>- </a:t>
            </a:r>
            <a:r>
              <a:rPr lang="de-DE" altLang="ja-JP" dirty="0" err="1">
                <a:ea typeface="ＭＳ Ｐゴシック" charset="-128"/>
              </a:rPr>
              <a:t>Chronić</a:t>
            </a:r>
            <a:r>
              <a:rPr lang="de-DE" altLang="ja-JP" dirty="0">
                <a:ea typeface="ＭＳ Ｐゴシック" charset="-128"/>
              </a:rPr>
              <a:t> </a:t>
            </a:r>
            <a:r>
              <a:rPr lang="de-DE" altLang="ja-JP" dirty="0" err="1">
                <a:ea typeface="ＭＳ Ｐゴシック" charset="-128"/>
              </a:rPr>
              <a:t>skórę</a:t>
            </a:r>
            <a:r>
              <a:rPr lang="de-DE" altLang="ja-JP" dirty="0">
                <a:ea typeface="ＭＳ Ｐゴシック" charset="-128"/>
              </a:rPr>
              <a:t> </a:t>
            </a:r>
            <a:r>
              <a:rPr lang="de-DE" altLang="ja-JP" dirty="0" err="1">
                <a:ea typeface="ＭＳ Ｐゴシック" charset="-128"/>
              </a:rPr>
              <a:t>przed</a:t>
            </a:r>
            <a:r>
              <a:rPr lang="de-DE" altLang="ja-JP" dirty="0">
                <a:ea typeface="ＭＳ Ｐゴシック" charset="-128"/>
              </a:rPr>
              <a:t> </a:t>
            </a:r>
            <a:r>
              <a:rPr lang="de-DE" altLang="ja-JP" dirty="0" err="1">
                <a:ea typeface="ＭＳ Ｐゴシック" charset="-128"/>
              </a:rPr>
              <a:t>promieniowaniem</a:t>
            </a:r>
            <a:r>
              <a:rPr lang="de-DE" altLang="ja-JP" dirty="0">
                <a:ea typeface="ＭＳ Ｐゴシック" charset="-128"/>
              </a:rPr>
              <a:t> UVA i UVB </a:t>
            </a:r>
            <a:br>
              <a:rPr lang="de-DE" altLang="ja-JP" dirty="0">
                <a:ea typeface="ＭＳ Ｐゴシック" charset="-128"/>
              </a:rPr>
            </a:br>
            <a:r>
              <a:rPr lang="de-DE" altLang="ja-JP" dirty="0">
                <a:ea typeface="ＭＳ Ｐゴシック" charset="-128"/>
              </a:rPr>
              <a:t>- </a:t>
            </a:r>
            <a:r>
              <a:rPr lang="de-DE" altLang="ja-JP" dirty="0" err="1">
                <a:ea typeface="ＭＳ Ｐゴシック" charset="-128"/>
              </a:rPr>
              <a:t>Zimą</a:t>
            </a:r>
            <a:r>
              <a:rPr lang="de-DE" altLang="ja-JP" dirty="0">
                <a:ea typeface="ＭＳ Ｐゴシック" charset="-128"/>
              </a:rPr>
              <a:t> </a:t>
            </a:r>
            <a:r>
              <a:rPr lang="de-DE" altLang="ja-JP" dirty="0" err="1">
                <a:ea typeface="ＭＳ Ｐゴシック" charset="-128"/>
              </a:rPr>
              <a:t>chronić</a:t>
            </a:r>
            <a:r>
              <a:rPr lang="de-DE" altLang="ja-JP" dirty="0">
                <a:ea typeface="ＭＳ Ｐゴシック" charset="-128"/>
              </a:rPr>
              <a:t> </a:t>
            </a:r>
            <a:r>
              <a:rPr lang="de-DE" altLang="ja-JP" dirty="0" err="1">
                <a:ea typeface="ＭＳ Ｐゴシック" charset="-128"/>
              </a:rPr>
              <a:t>skórę</a:t>
            </a:r>
            <a:r>
              <a:rPr lang="de-DE" altLang="ja-JP" dirty="0">
                <a:ea typeface="ＭＳ Ｐゴシック" charset="-128"/>
              </a:rPr>
              <a:t> </a:t>
            </a:r>
            <a:r>
              <a:rPr lang="de-DE" altLang="ja-JP" dirty="0" err="1">
                <a:ea typeface="ＭＳ Ｐゴシック" charset="-128"/>
              </a:rPr>
              <a:t>przed</a:t>
            </a:r>
            <a:r>
              <a:rPr lang="de-DE" altLang="ja-JP" dirty="0">
                <a:ea typeface="ＭＳ Ｐゴシック" charset="-128"/>
              </a:rPr>
              <a:t> </a:t>
            </a:r>
            <a:r>
              <a:rPr lang="de-DE" altLang="ja-JP" dirty="0" err="1">
                <a:ea typeface="ＭＳ Ｐゴシック" charset="-128"/>
              </a:rPr>
              <a:t>mrozem</a:t>
            </a:r>
            <a:r>
              <a:rPr lang="de-DE" altLang="ja-JP" dirty="0">
                <a:ea typeface="ＭＳ Ｐゴシック" charset="-128"/>
              </a:rPr>
              <a:t> i </a:t>
            </a:r>
            <a:r>
              <a:rPr lang="de-DE" altLang="ja-JP" dirty="0" err="1">
                <a:ea typeface="ＭＳ Ｐゴシック" charset="-128"/>
              </a:rPr>
              <a:t>wiatrem</a:t>
            </a:r>
            <a:r>
              <a:rPr lang="de-DE" altLang="ja-JP" dirty="0">
                <a:ea typeface="ＭＳ Ｐゴシック" charset="-128"/>
              </a:rPr>
              <a:t> </a:t>
            </a:r>
            <a:br>
              <a:rPr lang="de-DE" altLang="ja-JP" dirty="0">
                <a:ea typeface="ＭＳ Ｐゴシック" charset="-128"/>
              </a:rPr>
            </a:br>
            <a:r>
              <a:rPr lang="de-DE" altLang="ja-JP" dirty="0">
                <a:ea typeface="ＭＳ Ｐゴシック" charset="-128"/>
              </a:rPr>
              <a:t>- </a:t>
            </a:r>
            <a:r>
              <a:rPr lang="de-DE" altLang="ja-JP" dirty="0" err="1">
                <a:ea typeface="ＭＳ Ｐゴシック" charset="-128"/>
              </a:rPr>
              <a:t>Nawilżać</a:t>
            </a:r>
            <a:r>
              <a:rPr lang="de-DE" altLang="ja-JP" dirty="0">
                <a:ea typeface="ＭＳ Ｐゴシック" charset="-128"/>
              </a:rPr>
              <a:t> </a:t>
            </a:r>
            <a:r>
              <a:rPr lang="de-DE" altLang="ja-JP" dirty="0" err="1">
                <a:ea typeface="ＭＳ Ｐゴシック" charset="-128"/>
              </a:rPr>
              <a:t>powietrze</a:t>
            </a:r>
            <a:r>
              <a:rPr lang="de-DE" altLang="ja-JP" dirty="0">
                <a:ea typeface="ＭＳ Ｐゴシック" charset="-128"/>
              </a:rPr>
              <a:t> w </a:t>
            </a:r>
            <a:r>
              <a:rPr lang="de-DE" altLang="ja-JP" dirty="0" err="1">
                <a:ea typeface="ＭＳ Ｐゴシック" charset="-128"/>
              </a:rPr>
              <a:t>domu</a:t>
            </a:r>
            <a:r>
              <a:rPr lang="de-DE" altLang="ja-JP" dirty="0">
                <a:ea typeface="ＭＳ Ｐゴシック" charset="-128"/>
              </a:rPr>
              <a:t> i w </a:t>
            </a:r>
            <a:r>
              <a:rPr lang="de-DE" altLang="ja-JP" dirty="0" err="1">
                <a:ea typeface="ＭＳ Ｐゴシック" charset="-128"/>
              </a:rPr>
              <a:t>pracy</a:t>
            </a:r>
            <a:r>
              <a:rPr lang="de-DE" altLang="ja-JP" dirty="0">
                <a:ea typeface="ＭＳ Ｐゴシック" charset="-128"/>
              </a:rPr>
              <a:t>. </a:t>
            </a:r>
            <a:br>
              <a:rPr lang="de-DE" altLang="ja-JP" dirty="0">
                <a:ea typeface="ＭＳ Ｐゴシック" charset="-128"/>
              </a:rPr>
            </a:br>
            <a:r>
              <a:rPr lang="de-DE" altLang="ja-JP" dirty="0">
                <a:ea typeface="ＭＳ Ｐゴシック" charset="-128"/>
              </a:rPr>
              <a:t>- </a:t>
            </a:r>
            <a:r>
              <a:rPr lang="de-DE" altLang="ja-JP" dirty="0" err="1">
                <a:ea typeface="ＭＳ Ｐゴシック" charset="-128"/>
              </a:rPr>
              <a:t>Dbać</a:t>
            </a:r>
            <a:r>
              <a:rPr lang="de-DE" altLang="ja-JP" dirty="0">
                <a:ea typeface="ＭＳ Ｐゴシック" charset="-128"/>
              </a:rPr>
              <a:t> o </a:t>
            </a:r>
            <a:r>
              <a:rPr lang="de-DE" altLang="ja-JP" dirty="0" err="1">
                <a:ea typeface="ＭＳ Ｐゴシック" charset="-128"/>
              </a:rPr>
              <a:t>dotlenienie</a:t>
            </a:r>
            <a:r>
              <a:rPr lang="de-DE" altLang="ja-JP" dirty="0">
                <a:ea typeface="ＭＳ Ｐゴシック" charset="-128"/>
              </a:rPr>
              <a:t> </a:t>
            </a:r>
            <a:br>
              <a:rPr lang="de-DE" altLang="ja-JP" dirty="0">
                <a:ea typeface="ＭＳ Ｐゴシック" charset="-128"/>
              </a:rPr>
            </a:br>
            <a:r>
              <a:rPr lang="de-DE" altLang="ja-JP" dirty="0">
                <a:ea typeface="ＭＳ Ｐゴシック" charset="-128"/>
              </a:rPr>
              <a:t/>
            </a:r>
            <a:br>
              <a:rPr lang="de-DE" altLang="ja-JP" dirty="0">
                <a:ea typeface="ＭＳ Ｐゴシック" charset="-128"/>
              </a:rPr>
            </a:br>
            <a:endParaRPr lang="de-DE" altLang="ja-JP" dirty="0">
              <a:ea typeface="ＭＳ Ｐゴシック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ja-JP" sz="4000" b="1" smtClean="0">
                <a:ea typeface="ＭＳ Ｐゴシック" charset="-128"/>
              </a:rPr>
              <a:t>PIELĘGNACJA CERY TŁUSTEJ</a:t>
            </a:r>
            <a:endParaRPr lang="pl-PL" sz="4000" b="1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ja-JP" sz="2800" smtClean="0">
                <a:ea typeface="ＭＳ Ｐゴシック" charset="-128"/>
              </a:rPr>
              <a:t>Cera tłusta ma kolor szarożółty, zazwyczaj jest dość gruba, a jej powierzchnia błyszcząca. </a:t>
            </a:r>
            <a:endParaRPr lang="pl-PL" altLang="ja-JP" sz="2800" smtClean="0"/>
          </a:p>
          <a:p>
            <a:pPr eaLnBrk="1" hangingPunct="1">
              <a:lnSpc>
                <a:spcPct val="90000"/>
              </a:lnSpc>
            </a:pPr>
            <a:r>
              <a:rPr lang="de-DE" altLang="ja-JP" sz="2800" smtClean="0">
                <a:ea typeface="ＭＳ Ｐゴシック" charset="-128"/>
              </a:rPr>
              <a:t>Widoczne są na niej ujścia gruczołów łojowych w postaci rozszerzonych porów z zaskórnikami. Jest słabo ukrwiona, a łój skórny (wydzielina gruczołów łojowych) jest wydzielany w nadmiernej ilości.</a:t>
            </a:r>
            <a:endParaRPr lang="pl-PL" altLang="ja-JP" sz="2800" smtClean="0"/>
          </a:p>
          <a:p>
            <a:pPr eaLnBrk="1" hangingPunct="1">
              <a:lnSpc>
                <a:spcPct val="90000"/>
              </a:lnSpc>
            </a:pPr>
            <a:r>
              <a:rPr lang="de-DE" altLang="ja-JP" sz="2800" smtClean="0">
                <a:ea typeface="ＭＳ Ｐゴシック" charset="-128"/>
              </a:rPr>
              <a:t> Dobrze reaguje na czynniki atmosferyczne, takie jak wiatr, zimno i słońce oraz na wodę i mydło.</a:t>
            </a:r>
            <a:r>
              <a:rPr lang="pl-PL" altLang="ja-JP" sz="2800" smtClean="0"/>
              <a:t> </a:t>
            </a:r>
            <a:endParaRPr lang="pl-PL" sz="280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7309" y="1995054"/>
            <a:ext cx="10959908" cy="387234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ja-JP" sz="2800" dirty="0" err="1" smtClean="0">
                <a:ea typeface="ＭＳ Ｐゴシック" charset="-128"/>
              </a:rPr>
              <a:t>Przy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pielęgnacji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tłustej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cery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należy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zwracać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szczególną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uwagę</a:t>
            </a:r>
            <a:r>
              <a:rPr lang="de-DE" altLang="ja-JP" sz="2800" dirty="0" smtClean="0">
                <a:ea typeface="ＭＳ Ｐゴシック" charset="-128"/>
              </a:rPr>
              <a:t> na </a:t>
            </a:r>
            <a:r>
              <a:rPr lang="de-DE" altLang="ja-JP" sz="2800" dirty="0" err="1" smtClean="0">
                <a:ea typeface="ＭＳ Ｐゴシック" charset="-128"/>
              </a:rPr>
              <a:t>zmniejszanie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grubości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warstwy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rogowej</a:t>
            </a:r>
            <a:r>
              <a:rPr lang="de-DE" altLang="ja-JP" sz="2800" dirty="0" smtClean="0">
                <a:ea typeface="ＭＳ Ｐゴシック" charset="-128"/>
              </a:rPr>
              <a:t>, </a:t>
            </a:r>
            <a:r>
              <a:rPr lang="de-DE" altLang="ja-JP" sz="2800" dirty="0" err="1" smtClean="0">
                <a:ea typeface="ＭＳ Ｐゴシック" charset="-128"/>
              </a:rPr>
              <a:t>regulację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funkcjonowania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gruczołów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łojowych</a:t>
            </a:r>
            <a:r>
              <a:rPr lang="de-DE" altLang="ja-JP" sz="2800" dirty="0" smtClean="0">
                <a:ea typeface="ＭＳ Ｐゴシック" charset="-128"/>
              </a:rPr>
              <a:t>, </a:t>
            </a:r>
            <a:r>
              <a:rPr lang="de-DE" altLang="ja-JP" sz="2800" dirty="0" err="1" smtClean="0">
                <a:ea typeface="ＭＳ Ｐゴシック" charset="-128"/>
              </a:rPr>
              <a:t>oraz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poprawę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ukrwienia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skóry</a:t>
            </a:r>
            <a:r>
              <a:rPr lang="de-DE" altLang="ja-JP" sz="2800" dirty="0" smtClean="0">
                <a:ea typeface="ＭＳ Ｐゴシック" charset="-128"/>
              </a:rPr>
              <a:t>.</a:t>
            </a:r>
            <a:endParaRPr lang="pl-PL" altLang="ja-JP" sz="2800" dirty="0" smtClean="0"/>
          </a:p>
          <a:p>
            <a:pPr eaLnBrk="1" hangingPunct="1">
              <a:lnSpc>
                <a:spcPct val="90000"/>
              </a:lnSpc>
            </a:pP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Zabiegi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pielęgnacyjne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tłustej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skóry</a:t>
            </a:r>
            <a:r>
              <a:rPr lang="de-DE" altLang="ja-JP" sz="2800" dirty="0" smtClean="0">
                <a:ea typeface="ＭＳ Ｐゴシック" charset="-128"/>
              </a:rPr>
              <a:t> w </a:t>
            </a:r>
            <a:r>
              <a:rPr lang="de-DE" altLang="ja-JP" sz="2800" dirty="0" err="1" smtClean="0">
                <a:ea typeface="ＭＳ Ｐゴシック" charset="-128"/>
              </a:rPr>
              <a:t>młodym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wieku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ograniczają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się</a:t>
            </a:r>
            <a:r>
              <a:rPr lang="de-DE" altLang="ja-JP" sz="2800" dirty="0" smtClean="0">
                <a:ea typeface="ＭＳ Ｐゴシック" charset="-128"/>
              </a:rPr>
              <a:t> do </a:t>
            </a:r>
            <a:r>
              <a:rPr lang="de-DE" altLang="ja-JP" sz="2800" dirty="0" err="1" smtClean="0">
                <a:ea typeface="ＭＳ Ｐゴシック" charset="-128"/>
              </a:rPr>
              <a:t>zabiegów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oczyszczania</a:t>
            </a:r>
            <a:r>
              <a:rPr lang="de-DE" altLang="ja-JP" sz="2800" dirty="0" smtClean="0">
                <a:ea typeface="ＭＳ Ｐゴシック" charset="-128"/>
              </a:rPr>
              <a:t> . </a:t>
            </a:r>
            <a:endParaRPr lang="pl-PL" altLang="ja-JP" sz="2800" dirty="0" smtClean="0"/>
          </a:p>
          <a:p>
            <a:pPr eaLnBrk="1" hangingPunct="1">
              <a:lnSpc>
                <a:spcPct val="90000"/>
              </a:lnSpc>
            </a:pPr>
            <a:r>
              <a:rPr lang="de-DE" altLang="ja-JP" sz="2800" dirty="0" err="1" smtClean="0">
                <a:ea typeface="ＭＳ Ｐゴシック" charset="-128"/>
              </a:rPr>
              <a:t>Ważna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jest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również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codzienna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pielęgnacja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domowa</a:t>
            </a:r>
            <a:r>
              <a:rPr lang="de-DE" altLang="ja-JP" sz="2800" dirty="0" smtClean="0">
                <a:ea typeface="ＭＳ Ｐゴシック" charset="-128"/>
              </a:rPr>
              <a:t>, </a:t>
            </a:r>
            <a:r>
              <a:rPr lang="de-DE" altLang="ja-JP" sz="2800" dirty="0" err="1" smtClean="0">
                <a:ea typeface="ＭＳ Ｐゴシック" charset="-128"/>
              </a:rPr>
              <a:t>odpowiednimi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dla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cery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tłustej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kosmetykami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oraz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przestrzeganie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zasad</a:t>
            </a:r>
            <a:r>
              <a:rPr lang="de-DE" altLang="ja-JP" sz="2800" dirty="0" smtClean="0">
                <a:ea typeface="ＭＳ Ｐゴシック" charset="-128"/>
              </a:rPr>
              <a:t> </a:t>
            </a:r>
            <a:r>
              <a:rPr lang="de-DE" altLang="ja-JP" sz="2800" dirty="0" err="1" smtClean="0">
                <a:ea typeface="ＭＳ Ｐゴシック" charset="-128"/>
              </a:rPr>
              <a:t>higieny</a:t>
            </a:r>
            <a:r>
              <a:rPr lang="de-DE" altLang="ja-JP" sz="2800" dirty="0" smtClean="0">
                <a:ea typeface="ＭＳ Ｐゴシック" charset="-128"/>
              </a:rPr>
              <a:t>. </a:t>
            </a:r>
            <a:endParaRPr lang="pl-PL" sz="28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ja-JP" sz="4000" b="1" smtClean="0">
                <a:ea typeface="ＭＳ Ｐゴシック" charset="-128"/>
              </a:rPr>
              <a:t>ZALECENIA PIELĘGNACYJNE</a:t>
            </a:r>
            <a:r>
              <a:rPr lang="pl-PL" altLang="ja-JP" sz="4000" smtClean="0"/>
              <a:t> </a:t>
            </a:r>
            <a:endParaRPr lang="pl-PL" sz="40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68414"/>
            <a:ext cx="10972800" cy="53292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altLang="ja-JP" sz="2000" b="1" smtClean="0"/>
              <a:t>    </a:t>
            </a:r>
            <a:r>
              <a:rPr lang="de-DE" altLang="ja-JP" sz="2000" b="1" smtClean="0">
                <a:ea typeface="ＭＳ Ｐゴシック" charset="-128"/>
              </a:rPr>
              <a:t>ZAKAZY: </a:t>
            </a:r>
            <a:br>
              <a:rPr lang="de-DE" altLang="ja-JP" sz="2000" b="1" smtClean="0">
                <a:ea typeface="ＭＳ Ｐゴシック" charset="-128"/>
              </a:rPr>
            </a:br>
            <a:r>
              <a:rPr lang="de-DE" altLang="ja-JP" sz="2000" smtClean="0">
                <a:ea typeface="ＭＳ Ｐゴシック" charset="-128"/>
              </a:rPr>
              <a:t>- Do mycia twarzy nie używać wody i mydła </a:t>
            </a:r>
            <a:br>
              <a:rPr lang="de-DE" altLang="ja-JP" sz="2000" smtClean="0">
                <a:ea typeface="ＭＳ Ｐゴシック" charset="-128"/>
              </a:rPr>
            </a:br>
            <a:r>
              <a:rPr lang="de-DE" altLang="ja-JP" sz="2000" smtClean="0">
                <a:ea typeface="ＭＳ Ｐゴシック" charset="-128"/>
              </a:rPr>
              <a:t>- Nie stosować preparatów odkażających na bazie alkoholu </a:t>
            </a:r>
            <a:br>
              <a:rPr lang="de-DE" altLang="ja-JP" sz="2000" smtClean="0">
                <a:ea typeface="ＭＳ Ｐゴシック" charset="-128"/>
              </a:rPr>
            </a:br>
            <a:r>
              <a:rPr lang="de-DE" altLang="ja-JP" sz="2000" smtClean="0">
                <a:ea typeface="ＭＳ Ｐゴシック" charset="-128"/>
              </a:rPr>
              <a:t>- Nie przesadzać z nadmiernym opalaniem się </a:t>
            </a:r>
            <a:br>
              <a:rPr lang="de-DE" altLang="ja-JP" sz="2000" smtClean="0">
                <a:ea typeface="ＭＳ Ｐゴシック" charset="-128"/>
              </a:rPr>
            </a:br>
            <a:r>
              <a:rPr lang="de-DE" altLang="ja-JP" sz="2000" smtClean="0">
                <a:ea typeface="ＭＳ Ｐゴシック" charset="-128"/>
              </a:rPr>
              <a:t>- Nie usuwać samemu zaskórników ani krostek </a:t>
            </a:r>
            <a:br>
              <a:rPr lang="de-DE" altLang="ja-JP" sz="2000" smtClean="0">
                <a:ea typeface="ＭＳ Ｐゴシック" charset="-128"/>
              </a:rPr>
            </a:br>
            <a:r>
              <a:rPr lang="de-DE" altLang="ja-JP" sz="2000" smtClean="0">
                <a:ea typeface="ＭＳ Ｐゴシック" charset="-128"/>
              </a:rPr>
              <a:t>- Nie dotykać bez potrzeby twarzy rękoma</a:t>
            </a:r>
            <a:br>
              <a:rPr lang="de-DE" altLang="ja-JP" sz="2000" smtClean="0">
                <a:ea typeface="ＭＳ Ｐゴシック" charset="-128"/>
              </a:rPr>
            </a:br>
            <a:r>
              <a:rPr lang="de-DE" altLang="ja-JP" sz="2000" smtClean="0">
                <a:ea typeface="ＭＳ Ｐゴシック" charset="-128"/>
              </a:rPr>
              <a:t>- Ograniczyć używki, ostre przyprawy i rzucić palenie papierosów</a:t>
            </a:r>
            <a:br>
              <a:rPr lang="de-DE" altLang="ja-JP" sz="2000" smtClean="0">
                <a:ea typeface="ＭＳ Ｐゴシック" charset="-128"/>
              </a:rPr>
            </a:br>
            <a:endParaRPr lang="pl-PL" altLang="ja-JP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ja-JP" sz="2000" b="1" smtClean="0">
                <a:ea typeface="ＭＳ Ｐゴシック" charset="-128"/>
              </a:rPr>
              <a:t>ZALECENIA: </a:t>
            </a:r>
            <a:r>
              <a:rPr lang="de-DE" altLang="ja-JP" sz="2000" smtClean="0">
                <a:ea typeface="ＭＳ Ｐゴシック" charset="-128"/>
              </a:rPr>
              <a:t/>
            </a:r>
            <a:br>
              <a:rPr lang="de-DE" altLang="ja-JP" sz="2000" smtClean="0">
                <a:ea typeface="ＭＳ Ｐゴシック" charset="-128"/>
              </a:rPr>
            </a:br>
            <a:r>
              <a:rPr lang="de-DE" altLang="ja-JP" sz="2000" smtClean="0">
                <a:ea typeface="ＭＳ Ｐゴシック" charset="-128"/>
              </a:rPr>
              <a:t>- Używać do mycia twarzy żelu przeznaczonego do cery tłustej </a:t>
            </a:r>
            <a:br>
              <a:rPr lang="de-DE" altLang="ja-JP" sz="2000" smtClean="0">
                <a:ea typeface="ＭＳ Ｐゴシック" charset="-128"/>
              </a:rPr>
            </a:br>
            <a:r>
              <a:rPr lang="de-DE" altLang="ja-JP" sz="2000" smtClean="0">
                <a:ea typeface="ＭＳ Ｐゴシック" charset="-128"/>
              </a:rPr>
              <a:t>- Używać po każdym myciu toniku dla tłustej cery </a:t>
            </a:r>
            <a:br>
              <a:rPr lang="de-DE" altLang="ja-JP" sz="2000" smtClean="0">
                <a:ea typeface="ＭＳ Ｐゴシック" charset="-128"/>
              </a:rPr>
            </a:br>
            <a:r>
              <a:rPr lang="de-DE" altLang="ja-JP" sz="2000" smtClean="0">
                <a:ea typeface="ＭＳ Ｐゴシック" charset="-128"/>
              </a:rPr>
              <a:t>- Na dzień stosować krem o działaniu matującym, na noc krem regulujący pracę gruczołów łojowych </a:t>
            </a:r>
            <a:br>
              <a:rPr lang="de-DE" altLang="ja-JP" sz="2000" smtClean="0">
                <a:ea typeface="ＭＳ Ｐゴシック" charset="-128"/>
              </a:rPr>
            </a:br>
            <a:r>
              <a:rPr lang="de-DE" altLang="ja-JP" sz="2000" smtClean="0">
                <a:ea typeface="ＭＳ Ｐゴシック" charset="-128"/>
              </a:rPr>
              <a:t>- Stosować żel lub krem pod oczy, na szyję używać kremu odżywczego </a:t>
            </a:r>
            <a:br>
              <a:rPr lang="de-DE" altLang="ja-JP" sz="2000" smtClean="0">
                <a:ea typeface="ＭＳ Ｐゴシック" charset="-128"/>
              </a:rPr>
            </a:br>
            <a:r>
              <a:rPr lang="de-DE" altLang="ja-JP" sz="2000" smtClean="0">
                <a:ea typeface="ＭＳ Ｐゴシック" charset="-128"/>
              </a:rPr>
              <a:t>- Raz w tygodniu zastosować peeling oraz maseczkę oczyszczającą </a:t>
            </a:r>
            <a:br>
              <a:rPr lang="de-DE" altLang="ja-JP" sz="2000" smtClean="0">
                <a:ea typeface="ＭＳ Ｐゴシック" charset="-128"/>
              </a:rPr>
            </a:br>
            <a:r>
              <a:rPr lang="de-DE" altLang="ja-JP" sz="2000" smtClean="0">
                <a:ea typeface="ＭＳ Ｐゴシック" charset="-128"/>
              </a:rPr>
              <a:t>- Latem stosować kremy z filtrami UVA i UVB </a:t>
            </a:r>
            <a:br>
              <a:rPr lang="de-DE" altLang="ja-JP" sz="2000" smtClean="0">
                <a:ea typeface="ＭＳ Ｐゴシック" charset="-128"/>
              </a:rPr>
            </a:br>
            <a:r>
              <a:rPr lang="de-DE" altLang="ja-JP" sz="2000" smtClean="0">
                <a:ea typeface="ＭＳ Ｐゴシック" charset="-128"/>
              </a:rPr>
              <a:t>- Starać się aby organizm był dotleniony. </a:t>
            </a:r>
            <a:br>
              <a:rPr lang="de-DE" altLang="ja-JP" sz="2000" smtClean="0">
                <a:ea typeface="ＭＳ Ｐゴシック" charset="-128"/>
              </a:rPr>
            </a:br>
            <a:endParaRPr lang="pl-PL" sz="200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zawartości 3"/>
          <p:cNvSpPr>
            <a:spLocks noGrp="1"/>
          </p:cNvSpPr>
          <p:nvPr>
            <p:ph idx="1"/>
          </p:nvPr>
        </p:nvSpPr>
        <p:spPr>
          <a:xfrm>
            <a:off x="639041" y="1927370"/>
            <a:ext cx="10972800" cy="4525962"/>
          </a:xfrm>
        </p:spPr>
        <p:txBody>
          <a:bodyPr/>
          <a:lstStyle/>
          <a:p>
            <a:pPr eaLnBrk="1" hangingPunct="1"/>
            <a:r>
              <a:rPr lang="pl-PL" sz="2400" b="1" dirty="0" smtClean="0"/>
              <a:t>Trądzik</a:t>
            </a:r>
            <a:r>
              <a:rPr lang="pl-PL" sz="2400" dirty="0" smtClean="0"/>
              <a:t> jest wyjątkowo często występującym schorzeniem, które dotyczy ponad 80% młodych i dorosłych od 11 do 30 roku życia.</a:t>
            </a:r>
          </a:p>
          <a:p>
            <a:pPr eaLnBrk="1" hangingPunct="1"/>
            <a:r>
              <a:rPr lang="pl-PL" sz="2400" dirty="0" smtClean="0"/>
              <a:t>Najczęściej występuje na twarzy, plecach, klatce piersiowej, w obrębie obszarów o dużej koncentracji </a:t>
            </a:r>
            <a:r>
              <a:rPr lang="pl-PL" sz="2400" dirty="0" err="1" smtClean="0"/>
              <a:t>przywłosowych</a:t>
            </a:r>
            <a:r>
              <a:rPr lang="pl-PL" sz="2400" dirty="0" smtClean="0"/>
              <a:t> gruczołów łojowych.</a:t>
            </a:r>
          </a:p>
          <a:p>
            <a:pPr eaLnBrk="1" hangingPunct="1">
              <a:buFontTx/>
              <a:buNone/>
            </a:pPr>
            <a:endParaRPr lang="pl-PL" sz="2400" dirty="0" smtClean="0"/>
          </a:p>
          <a:p>
            <a:pPr eaLnBrk="1" hangingPunct="1"/>
            <a:r>
              <a:rPr lang="pl-PL" sz="2400" dirty="0" smtClean="0"/>
              <a:t>Jego występowanie wiąże się w większości przypadków z okresem pokwitania, jednak u części chorych pojawia się już w okresie </a:t>
            </a:r>
            <a:r>
              <a:rPr lang="pl-PL" sz="2400" dirty="0" err="1" smtClean="0"/>
              <a:t>przedpokwitaniowym</a:t>
            </a:r>
            <a:r>
              <a:rPr lang="pl-PL" sz="2400" dirty="0" smtClean="0"/>
              <a:t> a zmiany mogą utrzymywać się nawet do 50 roku życia. W przeważającej liczbie przypadków trądzik ma charakter łagodny, a w 15% przypadków ma charakter ciężki, bliznowaciejący i wymaga leczenia bardziej skomplikowanego</a:t>
            </a:r>
          </a:p>
          <a:p>
            <a:pPr eaLnBrk="1" hangingPunct="1"/>
            <a:endParaRPr lang="pl-PL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dermest.pl/upload/zaskorniki_1_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428625"/>
            <a:ext cx="5549900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8" descr="Blackheads (comedones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857751"/>
            <a:ext cx="3058584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 descr="Dermatology - FACE: acne vulgaris  - comedones, op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751" y="3000376"/>
            <a:ext cx="63500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Open comedon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142876"/>
            <a:ext cx="4921251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Powstanie stanów zapalnych </a:t>
            </a:r>
          </a:p>
        </p:txBody>
      </p:sp>
      <p:pic>
        <p:nvPicPr>
          <p:cNvPr id="20483" name="Picture 4" descr="http://www.collagenline.com/images/stories/skora/skora_tradzi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1500188"/>
            <a:ext cx="54991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http://www.we-dwoje.pl/i/reklama/vichy/art/mieszek-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1" y="1571626"/>
            <a:ext cx="39116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http://www.abc-med.info/Tradzik/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1" y="3286126"/>
            <a:ext cx="39751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66795"/>
            <a:ext cx="10515600" cy="4191674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                       </a:t>
            </a:r>
          </a:p>
          <a:p>
            <a:pPr>
              <a:buNone/>
            </a:pPr>
            <a:r>
              <a:rPr lang="pl-PL" sz="4400" dirty="0" smtClean="0"/>
              <a:t>               PIELĘGNACJA SKÓRY MŁODEJ </a:t>
            </a:r>
            <a:endParaRPr lang="pl-PL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4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ja-JP" sz="3600" b="1" smtClean="0">
                <a:ea typeface="ＭＳ Ｐゴシック" charset="-128"/>
              </a:rPr>
              <a:t>PIELĘGNACJA CERY MIESZANEJ</a:t>
            </a:r>
            <a:endParaRPr lang="pl-PL" sz="3600" b="1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ja-JP" sz="2400" smtClean="0">
                <a:ea typeface="ＭＳ Ｐゴシック" charset="-128"/>
              </a:rPr>
              <a:t>Pielęgnacja tego rodzaju cery jest bardzo trudna i pracochłonna. Należy postępować tak jak z dwoma rodzajami cery.</a:t>
            </a:r>
            <a:endParaRPr lang="pl-PL" altLang="ja-JP" sz="2400" smtClean="0"/>
          </a:p>
          <a:p>
            <a:pPr eaLnBrk="1" hangingPunct="1">
              <a:lnSpc>
                <a:spcPct val="90000"/>
              </a:lnSpc>
            </a:pPr>
            <a:r>
              <a:rPr lang="de-DE" altLang="ja-JP" sz="2400" smtClean="0">
                <a:ea typeface="ＭＳ Ｐゴシック" charset="-128"/>
              </a:rPr>
              <a:t>  Zwykle środkowe partie twarzy przetłuszczają się, natomiast boki są normalne lub nawet suche. Czasami zdarza się sytuacja odwrotna. </a:t>
            </a:r>
            <a:endParaRPr lang="pl-PL" altLang="ja-JP" sz="2400" smtClean="0"/>
          </a:p>
          <a:p>
            <a:pPr eaLnBrk="1" hangingPunct="1">
              <a:lnSpc>
                <a:spcPct val="90000"/>
              </a:lnSpc>
            </a:pPr>
            <a:r>
              <a:rPr lang="de-DE" altLang="ja-JP" sz="2400" smtClean="0">
                <a:ea typeface="ＭＳ Ｐゴシック" charset="-128"/>
              </a:rPr>
              <a:t>W przypadku mieszanej cery może występować skłonność do łojotoku oraz nieprawidłowa reakcja na wodę i mydło, co objawia się podrażnieniem, zaczerwienieniem, uczuciem pieczenia i napięcia skóry.</a:t>
            </a:r>
            <a:endParaRPr lang="pl-PL" altLang="ja-JP" sz="2400" smtClean="0"/>
          </a:p>
          <a:p>
            <a:pPr eaLnBrk="1" hangingPunct="1">
              <a:lnSpc>
                <a:spcPct val="90000"/>
              </a:lnSpc>
            </a:pPr>
            <a:r>
              <a:rPr lang="de-DE" altLang="ja-JP" sz="2400" smtClean="0">
                <a:ea typeface="ＭＳ Ｐゴシック" charset="-128"/>
              </a:rPr>
              <a:t>Jeśli jest mieszana cera to ideałem byłoby postępowanie wg. wskazówek dla cery suchej i tłustej</a:t>
            </a:r>
            <a:r>
              <a:rPr lang="pl-PL" altLang="ja-JP" sz="2400" smtClean="0"/>
              <a:t> </a:t>
            </a:r>
            <a:endParaRPr lang="pl-PL" sz="240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altLang="ja-JP" b="1" smtClean="0">
                <a:ea typeface="ＭＳ Ｐゴシック" charset="-128"/>
              </a:rPr>
              <a:t>ZALECENIA:</a:t>
            </a:r>
            <a:br>
              <a:rPr lang="de-DE" altLang="ja-JP" b="1" smtClean="0">
                <a:ea typeface="ＭＳ Ｐゴシック" charset="-128"/>
              </a:rPr>
            </a:br>
            <a:r>
              <a:rPr lang="de-DE" altLang="ja-JP" smtClean="0">
                <a:ea typeface="ＭＳ Ｐゴシック" charset="-128"/>
              </a:rPr>
              <a:t>Zalecenia i zakazy zarówno dla cery suchej jak i dla tłustej</a:t>
            </a:r>
            <a:r>
              <a:rPr lang="pl-PL" altLang="ja-JP" smtClean="0"/>
              <a:t> </a:t>
            </a:r>
            <a:endParaRPr lang="pl-PL" smtClean="0"/>
          </a:p>
        </p:txBody>
      </p:sp>
      <p:pic>
        <p:nvPicPr>
          <p:cNvPr id="22531" name="Picture 5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1" y="3789363"/>
            <a:ext cx="5552016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zawartości 2"/>
          <p:cNvSpPr>
            <a:spLocks noGrp="1"/>
          </p:cNvSpPr>
          <p:nvPr>
            <p:ph idx="1"/>
          </p:nvPr>
        </p:nvSpPr>
        <p:spPr>
          <a:xfrm>
            <a:off x="3333752" y="3214689"/>
            <a:ext cx="8248649" cy="291147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pl-PL" sz="4800" dirty="0" smtClean="0"/>
              <a:t>PŁEĆ A PIELĘGNACJA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GRUBOŚĆ SKÓRY</a:t>
            </a:r>
          </a:p>
        </p:txBody>
      </p:sp>
      <p:sp>
        <p:nvSpPr>
          <p:cNvPr id="24579" name="Symbol zastępczy zawartości 2"/>
          <p:cNvSpPr>
            <a:spLocks noGrp="1"/>
          </p:cNvSpPr>
          <p:nvPr>
            <p:ph idx="1"/>
          </p:nvPr>
        </p:nvSpPr>
        <p:spPr>
          <a:xfrm>
            <a:off x="313460" y="2219038"/>
            <a:ext cx="11620500" cy="4525963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dirty="0" smtClean="0"/>
              <a:t>To podstawowa różnica.</a:t>
            </a:r>
          </a:p>
          <a:p>
            <a:pPr>
              <a:buFontTx/>
              <a:buNone/>
            </a:pPr>
            <a:r>
              <a:rPr lang="pl-PL" sz="2400" dirty="0" smtClean="0"/>
              <a:t>Panowie są gruboskórni </a:t>
            </a:r>
            <a:r>
              <a:rPr lang="pl-PL" sz="2400" dirty="0" smtClean="0">
                <a:sym typeface="Wingdings" pitchFamily="2" charset="2"/>
              </a:rPr>
              <a:t></a:t>
            </a:r>
          </a:p>
          <a:p>
            <a:pPr>
              <a:buFontTx/>
              <a:buNone/>
            </a:pPr>
            <a:endParaRPr lang="pl-PL" sz="2400" dirty="0" smtClean="0"/>
          </a:p>
          <a:p>
            <a:pPr>
              <a:buFontTx/>
              <a:buNone/>
            </a:pPr>
            <a:r>
              <a:rPr lang="pl-PL" sz="2400" dirty="0" smtClean="0"/>
              <a:t> </a:t>
            </a:r>
            <a:r>
              <a:rPr lang="pl-PL" sz="2000" dirty="0" smtClean="0"/>
              <a:t>Za</a:t>
            </a:r>
            <a:r>
              <a:rPr lang="pl-PL" sz="2000" b="1" dirty="0" smtClean="0"/>
              <a:t> grubość naskórka u mężczyzn</a:t>
            </a:r>
            <a:r>
              <a:rPr lang="pl-PL" sz="2000" dirty="0" smtClean="0"/>
              <a:t> odpowiadają androgeny - męskie hormony płciowe. </a:t>
            </a:r>
            <a:r>
              <a:rPr lang="pl-PL" sz="2000" b="1" dirty="0" smtClean="0"/>
              <a:t>Skóra panów</a:t>
            </a:r>
            <a:r>
              <a:rPr lang="pl-PL" sz="2000" dirty="0" smtClean="0"/>
              <a:t> składa się z większej liczby warstw naskórka, dzięki czemu jest bardziej odporna na działanie słońca, wiatru, zimna i uszkodzenia mechaniczne. Androgeny odpowiadają także za strukturę włókien kolagenowych w skórze. U mężczyzn obniżanie się zawartości kolagenu w skórze następuje stopniowo. U kobiet zmiany są bardziej gwałtowne – szczególnie w okresie menopauzy następuje szybki spadek zawartości białka, które odpowiada za elastyczność skóry</a:t>
            </a:r>
          </a:p>
          <a:p>
            <a:pPr>
              <a:buFontTx/>
              <a:buNone/>
            </a:pPr>
            <a:r>
              <a:rPr lang="pl-PL" sz="2000" dirty="0" smtClean="0"/>
              <a:t> </a:t>
            </a:r>
          </a:p>
        </p:txBody>
      </p:sp>
      <p:pic>
        <p:nvPicPr>
          <p:cNvPr id="24580" name="Picture 2" descr="▷ Mężczyźni: obrazki ruchome, animowane gify i animacje ‐ 100% DARMO!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75092" y="1431059"/>
            <a:ext cx="18669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Skóra – budowa, starzenie się, schorze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3492" y="2577812"/>
            <a:ext cx="20955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aśnienie w chmurce 5"/>
          <p:cNvSpPr/>
          <p:nvPr/>
        </p:nvSpPr>
        <p:spPr>
          <a:xfrm>
            <a:off x="5699992" y="1764290"/>
            <a:ext cx="2952751" cy="8572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M- 30-32</a:t>
            </a:r>
          </a:p>
          <a:p>
            <a:pPr algn="ctr">
              <a:defRPr/>
            </a:pPr>
            <a:r>
              <a:rPr lang="pl-PL" dirty="0"/>
              <a:t>K- 14-20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44" y="203200"/>
            <a:ext cx="1237389" cy="118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560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5604" name="Picture 4" descr="https://faceman.pl/wp-content/uploads/2020/04/Roznice-miedzy-skora-kobiety-i-mezczyzny-sca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85751"/>
            <a:ext cx="11144251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Sebum a skóra panów</a:t>
            </a:r>
          </a:p>
        </p:txBody>
      </p:sp>
      <p:sp>
        <p:nvSpPr>
          <p:cNvPr id="27651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47297"/>
            <a:ext cx="10515600" cy="4351338"/>
          </a:xfrm>
        </p:spPr>
        <p:txBody>
          <a:bodyPr/>
          <a:lstStyle/>
          <a:p>
            <a:r>
              <a:rPr lang="pl-PL" sz="2400" dirty="0" smtClean="0"/>
              <a:t>Wydzielanie większej ilości </a:t>
            </a:r>
            <a:r>
              <a:rPr lang="pl-PL" sz="2400" b="1" dirty="0" err="1" smtClean="0"/>
              <a:t>sebum</a:t>
            </a:r>
            <a:r>
              <a:rPr lang="pl-PL" sz="2400" b="1" dirty="0" smtClean="0"/>
              <a:t> u mężczyzn</a:t>
            </a:r>
            <a:r>
              <a:rPr lang="pl-PL" sz="2400" dirty="0" smtClean="0"/>
              <a:t> także jest związane z działaniem hormonów płciowych.</a:t>
            </a:r>
          </a:p>
          <a:p>
            <a:r>
              <a:rPr lang="pl-PL" sz="2400" dirty="0" smtClean="0"/>
              <a:t> W męskiej skórze znajduje się więcej gruczołów łojowych, przez co jest mocniej natłuszczona, ale także bardziej podatna na pojawienie się trądziku młodzieńczego i różowatego. </a:t>
            </a:r>
          </a:p>
          <a:p>
            <a:r>
              <a:rPr lang="pl-PL" sz="2400" dirty="0" smtClean="0"/>
              <a:t>W przypadku nadmiernego wydzielania androgenów mogą pojawić się problemy skórne u obu płci, a u mężczyzn</a:t>
            </a:r>
            <a:r>
              <a:rPr lang="pl-PL" sz="2400" b="1" u="sng" dirty="0" smtClean="0"/>
              <a:t> przedwczesne łysienie</a:t>
            </a:r>
            <a:r>
              <a:rPr lang="pl-PL" sz="2400" dirty="0" smtClean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Wrażliwość na ból</a:t>
            </a:r>
          </a:p>
        </p:txBody>
      </p:sp>
      <p:sp>
        <p:nvSpPr>
          <p:cNvPr id="28675" name="Symbol zastępczy zawartości 2"/>
          <p:cNvSpPr>
            <a:spLocks noGrp="1"/>
          </p:cNvSpPr>
          <p:nvPr>
            <p:ph idx="1"/>
          </p:nvPr>
        </p:nvSpPr>
        <p:spPr>
          <a:xfrm>
            <a:off x="803564" y="2087417"/>
            <a:ext cx="10550236" cy="4089545"/>
          </a:xfrm>
        </p:spPr>
        <p:txBody>
          <a:bodyPr/>
          <a:lstStyle/>
          <a:p>
            <a:r>
              <a:rPr lang="pl-PL" sz="2800" dirty="0" smtClean="0"/>
              <a:t>W </a:t>
            </a:r>
            <a:r>
              <a:rPr lang="pl-PL" sz="2800" b="1" dirty="0" smtClean="0"/>
              <a:t>skórze kobiet</a:t>
            </a:r>
            <a:r>
              <a:rPr lang="pl-PL" sz="2800" dirty="0" smtClean="0"/>
              <a:t> znajduje się więcej włókien nerwowych niż w</a:t>
            </a:r>
            <a:r>
              <a:rPr lang="pl-PL" sz="2800" b="1" dirty="0" smtClean="0"/>
              <a:t> skórze mężczyzn</a:t>
            </a:r>
            <a:r>
              <a:rPr lang="pl-PL" sz="2800" dirty="0" smtClean="0"/>
              <a:t>. Przez to kobiety na ogół reagują silniej na bodźce bólowe. </a:t>
            </a:r>
          </a:p>
          <a:p>
            <a:r>
              <a:rPr lang="pl-PL" sz="2800" dirty="0" smtClean="0"/>
              <a:t>Gospodarka hormonalna odpowiada także za wahania odczuwania bólu przez kobiety – wrażliwość może być większa. Wraz z wiekiem liczba ciałek czuciowych spada u obu płci.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>
          <a:xfrm>
            <a:off x="666751" y="714375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pl-PL" b="1" smtClean="0"/>
              <a:t>starzenie skóry u kobiet i mężczyzn</a:t>
            </a:r>
            <a:br>
              <a:rPr lang="pl-PL" b="1" smtClean="0"/>
            </a:br>
            <a:endParaRPr lang="pl-PL" smtClean="0"/>
          </a:p>
        </p:txBody>
      </p:sp>
      <p:sp>
        <p:nvSpPr>
          <p:cNvPr id="29699" name="Symbol zastępczy zawartości 2"/>
          <p:cNvSpPr>
            <a:spLocks noGrp="1"/>
          </p:cNvSpPr>
          <p:nvPr>
            <p:ph idx="1"/>
          </p:nvPr>
        </p:nvSpPr>
        <p:spPr>
          <a:xfrm>
            <a:off x="571501" y="2214563"/>
            <a:ext cx="11010900" cy="3911600"/>
          </a:xfrm>
        </p:spPr>
        <p:txBody>
          <a:bodyPr/>
          <a:lstStyle/>
          <a:p>
            <a:pPr>
              <a:buFontTx/>
              <a:buNone/>
            </a:pPr>
            <a:r>
              <a:rPr lang="pl-PL" smtClean="0"/>
              <a:t>Skóra kobiet i mężczyzn starzeje się inaczej. </a:t>
            </a:r>
          </a:p>
          <a:p>
            <a:pPr>
              <a:buFontTx/>
              <a:buNone/>
            </a:pPr>
            <a:r>
              <a:rPr lang="pl-PL" smtClean="0"/>
              <a:t>Wprawdzie panie mogą zazdrościć panom, że zmarszczki na ich twarzy pojawiają się później, ale </a:t>
            </a:r>
            <a:r>
              <a:rPr lang="pl-PL" b="1" smtClean="0"/>
              <a:t>zmiany w męskiej skórze zachodzą szybciej – zmarszczki są głębsze</a:t>
            </a:r>
            <a:r>
              <a:rPr lang="pl-PL" smtClean="0"/>
              <a:t> i bardziej widoczne.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Pielęgnacja skóry</a:t>
            </a:r>
          </a:p>
        </p:txBody>
      </p:sp>
      <p:sp>
        <p:nvSpPr>
          <p:cNvPr id="3072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sz="2400" smtClean="0"/>
              <a:t>Choć nie wszyscy mężczyźni chcą się do tego przyznać, to wielu z nich ma te same</a:t>
            </a:r>
            <a:r>
              <a:rPr lang="pl-PL" sz="2400" b="1" smtClean="0"/>
              <a:t> problemy ze skórą</a:t>
            </a:r>
            <a:r>
              <a:rPr lang="pl-PL" sz="2400" smtClean="0"/>
              <a:t>, co kobiety. U obu płci występują różne typy cery – sucha, mieszana, tłusta i wrażliwa. Dlatego najważniejszym krokiem do odpowiedniej </a:t>
            </a:r>
            <a:r>
              <a:rPr lang="pl-PL" sz="2400" b="1" smtClean="0"/>
              <a:t>pielęgnacji skóry u obu płc</a:t>
            </a:r>
            <a:r>
              <a:rPr lang="pl-PL" sz="2400" smtClean="0"/>
              <a:t>i jest rozpoznanie typu cery i przyczyny problemów skórnych. Wiedza o tym, jak pielęgnować skórę zaoszczędzi czasu na poszukiwania najlepszego kosmetyku.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ymbol zastępczy zawartości 2"/>
          <p:cNvSpPr>
            <a:spLocks noGrp="1"/>
          </p:cNvSpPr>
          <p:nvPr>
            <p:ph idx="1"/>
          </p:nvPr>
        </p:nvSpPr>
        <p:spPr>
          <a:xfrm>
            <a:off x="810491" y="1336097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pl-PL" sz="2400" b="1" dirty="0" smtClean="0"/>
              <a:t>Czym kosmetyki męskie różnią się od damskich?</a:t>
            </a:r>
          </a:p>
          <a:p>
            <a:r>
              <a:rPr lang="pl-PL" sz="2400" dirty="0" smtClean="0"/>
              <a:t>Preparaty dla mężczyzn nie różnią się znacznie recepturami od receptur kosmetyków dla kobiet – zawierają te same substancje czynne. Inne upodobania panów do zapachów i kolorów wpływają na odmienne kompozycje zapachowe i kolorystyczne, np. kremów. Mało który</a:t>
            </a:r>
            <a:r>
              <a:rPr lang="pl-PL" sz="2400" b="1" dirty="0" smtClean="0"/>
              <a:t> mężczyzna użyje kremu</a:t>
            </a:r>
            <a:r>
              <a:rPr lang="pl-PL" sz="2400" dirty="0" smtClean="0"/>
              <a:t> o słodko różowej barwie i fiołkowym zapachu...</a:t>
            </a:r>
          </a:p>
          <a:p>
            <a:r>
              <a:rPr lang="pl-PL" sz="2400" dirty="0" smtClean="0"/>
              <a:t>Produkty do golenia i po goleniu wymagają odpowiedniego doboru łagodnych składników dla twarzy.</a:t>
            </a:r>
            <a:r>
              <a:rPr lang="pl-PL" sz="2400" b="1" dirty="0" smtClean="0"/>
              <a:t> Skóra po goleniu traci naturalne składniki nawilżające i natłuszczające</a:t>
            </a:r>
            <a:r>
              <a:rPr lang="pl-PL" sz="2400" dirty="0" smtClean="0"/>
              <a:t>, ulega też uszkodzeniu zewnętrzna warstwa naskórka. Preparaty takie zawierają substancje łagodzące i przeciwzapalne, takie jak: gliceryna, witamina C, allantoin, </a:t>
            </a:r>
            <a:r>
              <a:rPr lang="pl-PL" sz="2400" dirty="0" err="1" smtClean="0"/>
              <a:t>panthenol</a:t>
            </a:r>
            <a:r>
              <a:rPr lang="pl-PL" sz="2400" dirty="0" smtClean="0"/>
              <a:t>, dzięki czemu kosmetyki takie zapobiegają pieczeniu i </a:t>
            </a:r>
            <a:r>
              <a:rPr lang="pl-PL" sz="2400" b="1" dirty="0" smtClean="0"/>
              <a:t>wysuszeniu skóry.</a:t>
            </a:r>
            <a:endParaRPr lang="pl-PL" sz="2400" dirty="0" smtClean="0"/>
          </a:p>
          <a:p>
            <a:endParaRPr lang="pl-P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066925"/>
            <a:ext cx="10515600" cy="419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dirty="0" smtClean="0"/>
              <a:t>   </a:t>
            </a:r>
            <a:r>
              <a:rPr lang="pl-PL" sz="2800" dirty="0" smtClean="0"/>
              <a:t>Na skórze odbija się historia całego naszego życia. </a:t>
            </a:r>
          </a:p>
          <a:p>
            <a:pPr eaLnBrk="1" hangingPunct="1">
              <a:buFontTx/>
              <a:buNone/>
            </a:pPr>
            <a:r>
              <a:rPr lang="pl-PL" sz="2800" dirty="0" smtClean="0"/>
              <a:t>Bezlitośnie obnaża stres, nieodpowiedzialne plażowanie, częste wizyty w solarium i choroby. Często zdradza też wiek. Jednak możesz oszukać metrykę, odpowiednio dbając o skórę i unikając tego, co jej szkodzi.</a:t>
            </a:r>
            <a:br>
              <a:rPr lang="pl-PL" sz="2800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</p:txBody>
      </p:sp>
      <p:pic>
        <p:nvPicPr>
          <p:cNvPr id="6" name="Picture 5" descr="nauczyciel-i-nauczycielka-ruchomy-obrazek-00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8189" y="4228090"/>
            <a:ext cx="1181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27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4000" smtClean="0"/>
              <a:t>Czynniki mające wpływ na naszą skórę 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pl-PL" sz="2400" dirty="0" smtClean="0"/>
              <a:t>styl życia</a:t>
            </a:r>
          </a:p>
          <a:p>
            <a:pPr eaLnBrk="1" hangingPunct="1">
              <a:lnSpc>
                <a:spcPct val="80000"/>
              </a:lnSpc>
            </a:pPr>
            <a:r>
              <a:rPr lang="pl-PL" sz="2400" dirty="0" smtClean="0"/>
              <a:t>dieta</a:t>
            </a:r>
          </a:p>
          <a:p>
            <a:pPr eaLnBrk="1" hangingPunct="1">
              <a:lnSpc>
                <a:spcPct val="80000"/>
              </a:lnSpc>
            </a:pPr>
            <a:r>
              <a:rPr lang="pl-PL" sz="2400" dirty="0" smtClean="0"/>
              <a:t>pielęgnacja </a:t>
            </a:r>
          </a:p>
          <a:p>
            <a:pPr eaLnBrk="1" hangingPunct="1">
              <a:lnSpc>
                <a:spcPct val="80000"/>
              </a:lnSpc>
            </a:pPr>
            <a:r>
              <a:rPr lang="pl-PL" sz="2400" dirty="0" smtClean="0"/>
              <a:t> korzystanie ze słońca lub solarium</a:t>
            </a:r>
          </a:p>
          <a:p>
            <a:pPr eaLnBrk="1" hangingPunct="1">
              <a:lnSpc>
                <a:spcPct val="80000"/>
              </a:lnSpc>
            </a:pPr>
            <a:r>
              <a:rPr lang="pl-PL" sz="2400" dirty="0" smtClean="0"/>
              <a:t> palenie papierosów</a:t>
            </a:r>
          </a:p>
          <a:p>
            <a:pPr eaLnBrk="1" hangingPunct="1">
              <a:lnSpc>
                <a:spcPct val="80000"/>
              </a:lnSpc>
            </a:pPr>
            <a:r>
              <a:rPr lang="pl-PL" sz="2400" dirty="0" smtClean="0"/>
              <a:t> przyjmowanie leków</a:t>
            </a:r>
          </a:p>
          <a:p>
            <a:pPr eaLnBrk="1" hangingPunct="1">
              <a:lnSpc>
                <a:spcPct val="80000"/>
              </a:lnSpc>
            </a:pPr>
            <a:r>
              <a:rPr lang="pl-PL" sz="2400" dirty="0" smtClean="0"/>
              <a:t> przebyte choroby.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dirty="0" smtClean="0"/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dirty="0" smtClean="0"/>
              <a:t>                                                  </a:t>
            </a:r>
            <a:r>
              <a:rPr lang="pl-PL" sz="2400" b="1" dirty="0" smtClean="0"/>
              <a:t>Dużą rolę odgrywają także predyspozycje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b="1" dirty="0" smtClean="0"/>
              <a:t>                                                      genetyczne i indywidualne skłonności.</a:t>
            </a:r>
            <a:br>
              <a:rPr lang="pl-PL" sz="2400" b="1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Styl życia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9785" y="1628775"/>
            <a:ext cx="6447367" cy="6810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000" smtClean="0"/>
              <a:t>Zbyt mała ilość snu ( stres, nasilenie objawów skórnych, ziemista cera)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912284" y="1484313"/>
            <a:ext cx="3934883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/>
              <a:t>sen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912284" y="2708276"/>
            <a:ext cx="3934883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/>
              <a:t>dotlenienie organizm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912284" y="4005263"/>
            <a:ext cx="3934883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/>
              <a:t>aktywność 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912285" y="5373688"/>
            <a:ext cx="3839633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/>
              <a:t>elektrosmog</a:t>
            </a:r>
          </a:p>
        </p:txBody>
      </p:sp>
      <p:pic>
        <p:nvPicPr>
          <p:cNvPr id="33800" name="Picture 9" descr="sport-ruchomy-obrazek-041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5034" y="4005263"/>
            <a:ext cx="19685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1" descr="sport-ruchomy-obrazek-05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2701" y="4113213"/>
            <a:ext cx="2112433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3" descr="sport-ruchomy-obrazek-014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20867" y="4003675"/>
            <a:ext cx="1344084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4" descr="naswietlanieglowyk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35033" y="5157789"/>
            <a:ext cx="4224867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15" descr="Zdjęcie: Clarins-Expertise 3P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23501" y="5157788"/>
            <a:ext cx="791633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17" descr="Znalezione obrazy dla zapytania ruchome gify spacer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9118" y="2420939"/>
            <a:ext cx="2880783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Picture 19" descr="Znalezione obrazy dla zapytania gify ruchome słońc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35633" y="2565401"/>
            <a:ext cx="1625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9" y="0"/>
            <a:ext cx="1385171" cy="132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dieta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1"/>
            <a:ext cx="5005917" cy="4708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sz="2000" smtClean="0"/>
              <a:t>Odpowiednia dieta w znaczący sposób wpływa na stan naszej skóry. </a:t>
            </a:r>
          </a:p>
          <a:p>
            <a:pPr eaLnBrk="1" hangingPunct="1">
              <a:lnSpc>
                <a:spcPct val="80000"/>
              </a:lnSpc>
            </a:pPr>
            <a:r>
              <a:rPr lang="pl-PL" sz="2000" smtClean="0"/>
              <a:t>Zamiast przetworzonych węglowodanów wybierajmy raczej produkty pełnoziarniste i bogate w białka. </a:t>
            </a:r>
          </a:p>
          <a:p>
            <a:pPr eaLnBrk="1" hangingPunct="1">
              <a:lnSpc>
                <a:spcPct val="80000"/>
              </a:lnSpc>
            </a:pPr>
            <a:r>
              <a:rPr lang="pl-PL" sz="2000" smtClean="0"/>
              <a:t>Nie rezygnujmy zupełnie z węglowodanów. Po prostu starajmy się nie łączyć białek i węglowodanów w jednym posiłku. </a:t>
            </a:r>
          </a:p>
          <a:p>
            <a:pPr eaLnBrk="1" hangingPunct="1">
              <a:lnSpc>
                <a:spcPct val="80000"/>
              </a:lnSpc>
            </a:pPr>
            <a:r>
              <a:rPr lang="pl-PL" sz="2000" smtClean="0"/>
              <a:t>Wybierajmy również produkty bardziej naturalne. </a:t>
            </a:r>
          </a:p>
        </p:txBody>
      </p:sp>
      <p:pic>
        <p:nvPicPr>
          <p:cNvPr id="34820" name="Picture 5" descr="Znalezione obrazy dla zapytania piramida żywieniowa 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2884" y="1700214"/>
            <a:ext cx="5952067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pielęgnacja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1" y="1600200"/>
            <a:ext cx="10479617" cy="6048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smtClean="0"/>
              <a:t>Pamiętajmy: 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063751" y="2276475"/>
            <a:ext cx="364913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/>
              <a:t>demakijażu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024718" y="3141663"/>
            <a:ext cx="4032249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/>
              <a:t>tonizacji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135034" y="4149726"/>
            <a:ext cx="3841751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/>
              <a:t>Peelingu kosmetycznym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7632700" y="5229226"/>
            <a:ext cx="3456517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/>
              <a:t>kremie kosmetycznym</a:t>
            </a:r>
          </a:p>
        </p:txBody>
      </p:sp>
      <p:sp>
        <p:nvSpPr>
          <p:cNvPr id="8" name="Gwiazda 5-ramienna 7"/>
          <p:cNvSpPr/>
          <p:nvPr/>
        </p:nvSpPr>
        <p:spPr>
          <a:xfrm>
            <a:off x="387927" y="3888509"/>
            <a:ext cx="3334328" cy="24938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FILTRY </a:t>
            </a:r>
            <a:r>
              <a:rPr lang="pl-PL" dirty="0" err="1" smtClean="0"/>
              <a:t>uv</a:t>
            </a:r>
            <a:r>
              <a:rPr lang="pl-PL" dirty="0" smtClean="0"/>
              <a:t> !!!</a:t>
            </a:r>
            <a:endParaRPr lang="pl-PL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9600" b="1" smtClean="0">
                <a:solidFill>
                  <a:schemeClr val="accent1"/>
                </a:solidFill>
              </a:rPr>
              <a:t>Dziękujemy!!!</a:t>
            </a:r>
            <a:r>
              <a:rPr lang="pl-PL" sz="9600" b="1" smtClean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endParaRPr lang="pl-PL" sz="9600" b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5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8957152" cy="1325563"/>
          </a:xfrm>
        </p:spPr>
        <p:txBody>
          <a:bodyPr/>
          <a:lstStyle/>
          <a:p>
            <a:r>
              <a:rPr lang="pl-PL" dirty="0" smtClean="0"/>
              <a:t>                     Budowa skóry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zawartości 3"/>
          <p:cNvSpPr>
            <a:spLocks noGrp="1" noChangeArrowheads="1"/>
          </p:cNvSpPr>
          <p:nvPr>
            <p:ph idx="1"/>
          </p:nvPr>
        </p:nvSpPr>
        <p:spPr>
          <a:xfrm>
            <a:off x="500063" y="1600200"/>
            <a:ext cx="8186737" cy="1587500"/>
          </a:xfrm>
        </p:spPr>
        <p:txBody>
          <a:bodyPr>
            <a:spAutoFit/>
          </a:bodyPr>
          <a:lstStyle/>
          <a:p>
            <a:pPr eaLnBrk="1" hangingPunct="1"/>
            <a:r>
              <a:rPr lang="pl-PL" sz="1800" dirty="0" smtClean="0"/>
              <a:t>Skóra zaczyna się rozwijać w trzecim tygodniu życia płodowego. Początkowo jednowarstwowa, potem powstają kolejne warstwy skóry. Kolagen w skórze obecny jest już od około 3-go miesiąca życia płodowego.</a:t>
            </a:r>
          </a:p>
          <a:p>
            <a:pPr eaLnBrk="1" hangingPunct="1"/>
            <a:r>
              <a:rPr lang="pl-PL" sz="1800" dirty="0" smtClean="0"/>
              <a:t> Skóra składa się z naskórka, skóry właściwej oraz tkanki podskórnej.</a:t>
            </a:r>
          </a:p>
          <a:p>
            <a:pPr eaLnBrk="1" hangingPunct="1">
              <a:buFontTx/>
              <a:buNone/>
            </a:pPr>
            <a:endParaRPr lang="pl-PL" sz="1800" dirty="0" smtClean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81709" y="3230707"/>
            <a:ext cx="8834437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l-PL" b="1" u="sng" dirty="0">
                <a:cs typeface="Times New Roman" pitchFamily="18" charset="0"/>
              </a:rPr>
              <a:t>SKÓRA SKŁADA SIĘ Z 3 WARSTW</a:t>
            </a:r>
            <a:endParaRPr lang="pl-PL" dirty="0"/>
          </a:p>
          <a:p>
            <a:pPr eaLnBrk="0" hangingPunct="0">
              <a:buFontTx/>
              <a:buAutoNum type="arabicPeriod"/>
            </a:pPr>
            <a:r>
              <a:rPr lang="pl-PL" dirty="0">
                <a:cs typeface="Times New Roman" pitchFamily="18" charset="0"/>
              </a:rPr>
              <a:t>Naskórka – epidermy.</a:t>
            </a:r>
          </a:p>
          <a:p>
            <a:pPr eaLnBrk="0" hangingPunct="0">
              <a:buFontTx/>
              <a:buAutoNum type="arabicPeriod"/>
            </a:pPr>
            <a:r>
              <a:rPr lang="pl-PL" dirty="0">
                <a:cs typeface="Times New Roman" pitchFamily="18" charset="0"/>
              </a:rPr>
              <a:t>Skóry właściwej – dermy.</a:t>
            </a:r>
          </a:p>
          <a:p>
            <a:pPr eaLnBrk="0" hangingPunct="0">
              <a:buFontTx/>
              <a:buAutoNum type="arabicPeriod"/>
            </a:pPr>
            <a:r>
              <a:rPr lang="pl-PL" dirty="0">
                <a:cs typeface="Times New Roman" pitchFamily="18" charset="0"/>
              </a:rPr>
              <a:t>Tkanki podskórnej – hipodermy.</a:t>
            </a:r>
            <a:endParaRPr lang="pl-PL" dirty="0"/>
          </a:p>
          <a:p>
            <a:pPr eaLnBrk="0" hangingPunct="0"/>
            <a:r>
              <a:rPr lang="pl-PL" dirty="0">
                <a:cs typeface="Times New Roman" pitchFamily="18" charset="0"/>
              </a:rPr>
              <a:t>Zawiera : przydatki (gruczoły łojowe, potowe, włosy i paznokcie)</a:t>
            </a:r>
            <a:endParaRPr lang="pl-PL" dirty="0"/>
          </a:p>
          <a:p>
            <a:pPr eaLnBrk="0" hangingPunct="0"/>
            <a:r>
              <a:rPr lang="pl-PL" dirty="0">
                <a:cs typeface="Times New Roman" pitchFamily="18" charset="0"/>
              </a:rPr>
              <a:t>                naczynia krwionośne i limfatyczne</a:t>
            </a:r>
            <a:endParaRPr lang="pl-PL" dirty="0"/>
          </a:p>
          <a:p>
            <a:pPr eaLnBrk="0" hangingPunct="0"/>
            <a:r>
              <a:rPr lang="pl-PL" dirty="0">
                <a:cs typeface="Times New Roman" pitchFamily="18" charset="0"/>
              </a:rPr>
              <a:t>                zakończenia nerwowe</a:t>
            </a:r>
            <a:endParaRPr lang="pl-PL" dirty="0"/>
          </a:p>
          <a:p>
            <a:pPr eaLnBrk="0" hangingPunct="0"/>
            <a:r>
              <a:rPr lang="pl-PL" dirty="0">
                <a:cs typeface="Times New Roman" pitchFamily="18" charset="0"/>
              </a:rPr>
              <a:t>Pokryta jest płaszczem </a:t>
            </a:r>
            <a:r>
              <a:rPr lang="pl-PL" dirty="0" err="1">
                <a:cs typeface="Times New Roman" pitchFamily="18" charset="0"/>
              </a:rPr>
              <a:t>hydrolipidowym</a:t>
            </a:r>
            <a:r>
              <a:rPr lang="pl-PL" dirty="0">
                <a:cs typeface="Times New Roman" pitchFamily="18" charset="0"/>
              </a:rPr>
              <a:t> (zawiesiną olejowo-wodną ze złuszczoną keratyną)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868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8957152" cy="1325563"/>
          </a:xfrm>
        </p:spPr>
        <p:txBody>
          <a:bodyPr/>
          <a:lstStyle/>
          <a:p>
            <a:r>
              <a:rPr lang="pl-PL" dirty="0" smtClean="0"/>
              <a:t>BUDOWA SKÓRY - PRZEKRÓJ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floslek.pl/useruploads/images/budowa_skor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94922" y="1836016"/>
            <a:ext cx="74295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60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418" y="620713"/>
            <a:ext cx="10957983" cy="5505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altLang="ja-JP" dirty="0" smtClean="0"/>
              <a:t>   </a:t>
            </a:r>
            <a:r>
              <a:rPr lang="de-DE" altLang="ja-JP" dirty="0" err="1" smtClean="0">
                <a:ea typeface="ＭＳ Ｐゴシック" charset="-128"/>
              </a:rPr>
              <a:t>Cera</a:t>
            </a:r>
            <a:r>
              <a:rPr lang="de-DE" altLang="ja-JP" dirty="0" smtClean="0">
                <a:ea typeface="ＭＳ Ｐゴシック" charset="-128"/>
              </a:rPr>
              <a:t> </a:t>
            </a:r>
            <a:r>
              <a:rPr lang="de-DE" altLang="ja-JP" dirty="0" err="1" smtClean="0">
                <a:ea typeface="ＭＳ Ｐゴシック" charset="-128"/>
              </a:rPr>
              <a:t>jest</a:t>
            </a:r>
            <a:r>
              <a:rPr lang="de-DE" altLang="ja-JP" dirty="0" smtClean="0">
                <a:ea typeface="ＭＳ Ｐゴシック" charset="-128"/>
              </a:rPr>
              <a:t> </a:t>
            </a:r>
            <a:r>
              <a:rPr lang="de-DE" altLang="ja-JP" dirty="0" err="1" smtClean="0">
                <a:ea typeface="ＭＳ Ｐゴシック" charset="-128"/>
              </a:rPr>
              <a:t>to</a:t>
            </a:r>
            <a:r>
              <a:rPr lang="de-DE" altLang="ja-JP" dirty="0" smtClean="0">
                <a:ea typeface="ＭＳ Ｐゴシック" charset="-128"/>
              </a:rPr>
              <a:t> </a:t>
            </a:r>
            <a:r>
              <a:rPr lang="de-DE" altLang="ja-JP" dirty="0" err="1" smtClean="0">
                <a:ea typeface="ＭＳ Ｐゴシック" charset="-128"/>
              </a:rPr>
              <a:t>powierzchnia</a:t>
            </a:r>
            <a:r>
              <a:rPr lang="de-DE" altLang="ja-JP" dirty="0" smtClean="0">
                <a:ea typeface="ＭＳ Ｐゴシック" charset="-128"/>
              </a:rPr>
              <a:t> </a:t>
            </a:r>
            <a:r>
              <a:rPr lang="de-DE" altLang="ja-JP" dirty="0" err="1" smtClean="0">
                <a:ea typeface="ＭＳ Ｐゴシック" charset="-128"/>
              </a:rPr>
              <a:t>skóry</a:t>
            </a:r>
            <a:r>
              <a:rPr lang="de-DE" altLang="ja-JP" dirty="0" smtClean="0">
                <a:ea typeface="ＭＳ Ｐゴシック" charset="-128"/>
              </a:rPr>
              <a:t> </a:t>
            </a:r>
            <a:r>
              <a:rPr lang="de-DE" altLang="ja-JP" dirty="0" err="1" smtClean="0">
                <a:ea typeface="ＭＳ Ｐゴシック" charset="-128"/>
              </a:rPr>
              <a:t>twarzy</a:t>
            </a:r>
            <a:r>
              <a:rPr lang="de-DE" altLang="ja-JP" dirty="0" smtClean="0">
                <a:ea typeface="ＭＳ Ｐゴシック" charset="-128"/>
              </a:rPr>
              <a:t>.</a:t>
            </a:r>
            <a:endParaRPr lang="pl-PL" altLang="ja-JP" dirty="0" smtClean="0"/>
          </a:p>
          <a:p>
            <a:pPr eaLnBrk="1" hangingPunct="1">
              <a:buFontTx/>
              <a:buNone/>
            </a:pPr>
            <a:endParaRPr lang="pl-PL" altLang="ja-JP" dirty="0" smtClean="0"/>
          </a:p>
          <a:p>
            <a:pPr eaLnBrk="1" hangingPunct="1">
              <a:buFontTx/>
              <a:buNone/>
            </a:pPr>
            <a:endParaRPr lang="pl-PL" altLang="ja-JP" dirty="0" smtClean="0"/>
          </a:p>
          <a:p>
            <a:pPr eaLnBrk="1" hangingPunct="1">
              <a:buFontTx/>
              <a:buNone/>
            </a:pPr>
            <a:r>
              <a:rPr lang="de-DE" altLang="ja-JP" dirty="0" smtClean="0">
                <a:ea typeface="ＭＳ Ｐゴシック" charset="-128"/>
              </a:rPr>
              <a:t> </a:t>
            </a:r>
            <a:r>
              <a:rPr lang="de-DE" altLang="ja-JP" dirty="0" err="1" smtClean="0">
                <a:ea typeface="ＭＳ Ｐゴシック" charset="-128"/>
              </a:rPr>
              <a:t>Wyróżniamy</a:t>
            </a:r>
            <a:r>
              <a:rPr lang="de-DE" altLang="ja-JP" dirty="0" smtClean="0">
                <a:ea typeface="ＭＳ Ｐゴシック" charset="-128"/>
              </a:rPr>
              <a:t> </a:t>
            </a:r>
            <a:r>
              <a:rPr lang="de-DE" altLang="ja-JP" dirty="0" err="1" smtClean="0">
                <a:ea typeface="ＭＳ Ｐゴシック" charset="-128"/>
              </a:rPr>
              <a:t>cztery</a:t>
            </a:r>
            <a:r>
              <a:rPr lang="de-DE" altLang="ja-JP" dirty="0" smtClean="0">
                <a:ea typeface="ＭＳ Ｐゴシック" charset="-128"/>
              </a:rPr>
              <a:t> </a:t>
            </a:r>
            <a:r>
              <a:rPr lang="de-DE" altLang="ja-JP" dirty="0" err="1" smtClean="0">
                <a:ea typeface="ＭＳ Ｐゴシック" charset="-128"/>
              </a:rPr>
              <a:t>podstawowe</a:t>
            </a:r>
            <a:r>
              <a:rPr lang="de-DE" altLang="ja-JP" dirty="0" smtClean="0">
                <a:ea typeface="ＭＳ Ｐゴシック" charset="-128"/>
              </a:rPr>
              <a:t> </a:t>
            </a:r>
            <a:r>
              <a:rPr lang="de-DE" altLang="ja-JP" dirty="0" err="1" smtClean="0">
                <a:ea typeface="ＭＳ Ｐゴシック" charset="-128"/>
              </a:rPr>
              <a:t>typy</a:t>
            </a:r>
            <a:r>
              <a:rPr lang="de-DE" altLang="ja-JP" dirty="0" smtClean="0">
                <a:ea typeface="ＭＳ Ｐゴシック" charset="-128"/>
              </a:rPr>
              <a:t> </a:t>
            </a:r>
            <a:r>
              <a:rPr lang="de-DE" altLang="ja-JP" dirty="0" err="1" smtClean="0">
                <a:ea typeface="ＭＳ Ｐゴシック" charset="-128"/>
              </a:rPr>
              <a:t>cer</a:t>
            </a:r>
            <a:r>
              <a:rPr lang="de-DE" altLang="ja-JP" dirty="0" smtClean="0">
                <a:ea typeface="ＭＳ Ｐゴシック" charset="-128"/>
              </a:rPr>
              <a:t>:</a:t>
            </a:r>
            <a:endParaRPr lang="pl-PL" dirty="0" smtClean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624418" y="3141664"/>
            <a:ext cx="3456516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/>
              <a:t>NORMALNA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2927351" y="4221163"/>
            <a:ext cx="316653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/>
              <a:t>SUCHA </a:t>
            </a: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5615518" y="5373688"/>
            <a:ext cx="3166533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/>
              <a:t>TŁUSTA</a:t>
            </a: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7920567" y="4149725"/>
            <a:ext cx="345651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/>
              <a:t>MIESZANA</a:t>
            </a:r>
          </a:p>
        </p:txBody>
      </p:sp>
      <p:sp>
        <p:nvSpPr>
          <p:cNvPr id="6151" name="Line 10"/>
          <p:cNvSpPr>
            <a:spLocks noChangeShapeType="1"/>
          </p:cNvSpPr>
          <p:nvPr/>
        </p:nvSpPr>
        <p:spPr bwMode="auto">
          <a:xfrm flipH="1">
            <a:off x="4271434" y="3068638"/>
            <a:ext cx="57573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6152" name="Line 11"/>
          <p:cNvSpPr>
            <a:spLocks noChangeShapeType="1"/>
          </p:cNvSpPr>
          <p:nvPr/>
        </p:nvSpPr>
        <p:spPr bwMode="auto">
          <a:xfrm>
            <a:off x="5327651" y="31416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6153" name="Line 12"/>
          <p:cNvSpPr>
            <a:spLocks noChangeShapeType="1"/>
          </p:cNvSpPr>
          <p:nvPr/>
        </p:nvSpPr>
        <p:spPr bwMode="auto">
          <a:xfrm>
            <a:off x="5903385" y="3141664"/>
            <a:ext cx="153670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6154" name="Line 13"/>
          <p:cNvSpPr>
            <a:spLocks noChangeShapeType="1"/>
          </p:cNvSpPr>
          <p:nvPr/>
        </p:nvSpPr>
        <p:spPr bwMode="auto">
          <a:xfrm>
            <a:off x="6671733" y="3141664"/>
            <a:ext cx="2497667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2656" y="1459345"/>
            <a:ext cx="11009746" cy="466681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ja-JP" sz="2000" smtClean="0">
                <a:ea typeface="ＭＳ Ｐゴシック" charset="-128"/>
              </a:rPr>
              <a:t>Podział ten zależny jest od rozmieszczenia gruczołów łojowych  w skórze, ich czynności oraz  ich działania. </a:t>
            </a:r>
            <a:endParaRPr lang="pl-PL" altLang="ja-JP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altLang="ja-JP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altLang="ja-JP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altLang="ja-JP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altLang="ja-JP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altLang="ja-JP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altLang="ja-JP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altLang="ja-JP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ja-JP" sz="2000" smtClean="0">
                <a:ea typeface="ＭＳ Ｐゴシック" charset="-128"/>
              </a:rPr>
              <a:t>Największe skupiska tych gruczołów znajdują się w okolicach: nosa, czoła, brody, okolicy mostka, na plecach, niewielka ilość znajduje się wokół czerwieni warg. Nie wszystkie gruczoły wykazują taką samą aktywność. </a:t>
            </a:r>
            <a:endParaRPr lang="pl-PL" altLang="ja-JP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ja-JP" sz="2000" smtClean="0">
                <a:ea typeface="ＭＳ Ｐゴシック" charset="-128"/>
              </a:rPr>
              <a:t>Najbardziej nasilone wydzielanie występuje w okolicach czoła, nosa,  a znacznie mniej na brodzie. Stan naszej skóry zależy od: cech dziedzicznych, wieku, klimatu, środowiska, sposobu odżywiania, napięcia nerwowego, napromieniowania słonecznego oraz sposobu pielęgnacji.</a:t>
            </a:r>
            <a:r>
              <a:rPr lang="pl-PL" altLang="ja-JP" sz="2000" smtClean="0"/>
              <a:t> </a:t>
            </a:r>
            <a:endParaRPr lang="pl-PL" sz="2000" smtClean="0"/>
          </a:p>
          <a:p>
            <a:pPr eaLnBrk="1" hangingPunct="1">
              <a:lnSpc>
                <a:spcPct val="80000"/>
              </a:lnSpc>
            </a:pPr>
            <a:endParaRPr lang="pl-PL" sz="2000" smtClean="0"/>
          </a:p>
        </p:txBody>
      </p:sp>
      <p:pic>
        <p:nvPicPr>
          <p:cNvPr id="7171" name="Picture 5" descr="Znalezione obrazy dla zapytania cera mieszana charakterysty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2701" y="1196975"/>
            <a:ext cx="355176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Znalezione obrazy dla zapytania cera normal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1733" y="4149725"/>
            <a:ext cx="508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18" y="692150"/>
            <a:ext cx="10862733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ja-JP" sz="3600" b="1" smtClean="0">
                <a:ea typeface="ＭＳ Ｐゴシック" charset="-128"/>
              </a:rPr>
              <a:t>PIELĘGNACJA CERY NORMALNEJ</a:t>
            </a:r>
            <a:r>
              <a:rPr lang="de-DE" altLang="ja-JP" sz="4000" b="1" smtClean="0">
                <a:ea typeface="ＭＳ Ｐゴシック" charset="-128"/>
              </a:rPr>
              <a:t>	</a:t>
            </a:r>
            <a:r>
              <a:rPr lang="pl-PL" altLang="ja-JP" sz="4000" smtClean="0"/>
              <a:t> </a:t>
            </a:r>
            <a:endParaRPr lang="pl-PL" sz="400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274" y="2051195"/>
            <a:ext cx="11425767" cy="3633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ja-JP" sz="2400" smtClean="0"/>
              <a:t>  </a:t>
            </a:r>
            <a:r>
              <a:rPr lang="de-DE" altLang="ja-JP" sz="2400" smtClean="0">
                <a:ea typeface="ＭＳ Ｐゴシック" charset="-128"/>
              </a:rPr>
              <a:t>Cera normalna jest różowa, gładka, jędrna, napięta, dobrze odżywiona, właściwie reaguje na warunki atmosferyczne (takie jak: wiatr, słońce, mróz) oraz na wodę i mydło. Niewidoczne są na niej naczynia krwionośne, przebarwienia, nie występuje problem łuszczenia.		              </a:t>
            </a:r>
            <a:endParaRPr lang="pl-PL" altLang="ja-JP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ja-JP" sz="2400" smtClean="0">
                <a:ea typeface="ＭＳ Ｐゴシック" charset="-128"/>
              </a:rPr>
              <a:t> Osoby z cerą normalną nie mają żadnych problemów ze skórą. Gdy się jej dotyka wydaje się miękka i delikatna. Nie wymaga specjalnej pielęgnacji.</a:t>
            </a:r>
            <a:r>
              <a:rPr lang="pl-PL" altLang="ja-JP" sz="2400" smtClean="0"/>
              <a:t> </a:t>
            </a:r>
            <a:endParaRPr lang="pl-PL" sz="240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418" y="404813"/>
            <a:ext cx="11055349" cy="2189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ja-JP" sz="2400" b="1" smtClean="0">
                <a:ea typeface="ＭＳ Ｐゴシック" charset="-128"/>
              </a:rPr>
              <a:t>ZALECENIA PIELĘGNACJE:</a:t>
            </a:r>
            <a:endParaRPr lang="de-DE" altLang="ja-JP" sz="240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ja-JP" sz="2400" smtClean="0"/>
              <a:t>   </a:t>
            </a:r>
            <a:r>
              <a:rPr lang="de-DE" altLang="ja-JP" sz="2400" smtClean="0">
                <a:ea typeface="ＭＳ Ｐゴシック" charset="-128"/>
              </a:rPr>
              <a:t>Oczyszczanie: delikatne środki, mleczka, śmietanki.</a:t>
            </a:r>
            <a:br>
              <a:rPr lang="de-DE" altLang="ja-JP" sz="2400" smtClean="0">
                <a:ea typeface="ＭＳ Ｐゴシック" charset="-128"/>
              </a:rPr>
            </a:br>
            <a:r>
              <a:rPr lang="de-DE" altLang="ja-JP" sz="2400" smtClean="0">
                <a:ea typeface="ＭＳ Ｐゴシック" charset="-128"/>
              </a:rPr>
              <a:t>Tonizowanie: delikatne toniki bezalkoholowe.</a:t>
            </a:r>
            <a:br>
              <a:rPr lang="de-DE" altLang="ja-JP" sz="2400" smtClean="0">
                <a:ea typeface="ＭＳ Ｐゴシック" charset="-128"/>
              </a:rPr>
            </a:br>
            <a:r>
              <a:rPr lang="de-DE" altLang="ja-JP" sz="2400" smtClean="0">
                <a:ea typeface="ＭＳ Ｐゴシック" charset="-128"/>
              </a:rPr>
              <a:t>Nawilżanie: lekkie kremy lub żele.</a:t>
            </a:r>
            <a:br>
              <a:rPr lang="de-DE" altLang="ja-JP" sz="2400" smtClean="0">
                <a:ea typeface="ＭＳ Ｐゴシック" charset="-128"/>
              </a:rPr>
            </a:br>
            <a:r>
              <a:rPr lang="de-DE" altLang="ja-JP" sz="2400" smtClean="0">
                <a:ea typeface="ＭＳ Ｐゴシック" charset="-128"/>
              </a:rPr>
              <a:t>Podkład: wystarczy lekki fluid.</a:t>
            </a:r>
            <a:endParaRPr lang="pl-PL" sz="2400" smtClean="0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19667" y="2997201"/>
            <a:ext cx="11055351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altLang="ja-JP" sz="2400" b="1">
                <a:ea typeface="ＭＳ Ｐゴシック" charset="-128"/>
              </a:rPr>
              <a:t>Sposoby dbania o cerę normalną:</a:t>
            </a:r>
            <a:r>
              <a:rPr lang="de-DE" altLang="ja-JP" sz="2400">
                <a:ea typeface="ＭＳ Ｐゴシック" charset="-128"/>
              </a:rPr>
              <a:t/>
            </a:r>
            <a:br>
              <a:rPr lang="de-DE" altLang="ja-JP" sz="2400">
                <a:ea typeface="ＭＳ Ｐゴシック" charset="-128"/>
              </a:rPr>
            </a:br>
            <a:r>
              <a:rPr lang="de-DE" altLang="ja-JP" sz="2400">
                <a:ea typeface="ＭＳ Ｐゴシック" charset="-128"/>
              </a:rPr>
              <a:t>- mycie z użyciem mleczka lub śmietanki</a:t>
            </a:r>
            <a:br>
              <a:rPr lang="de-DE" altLang="ja-JP" sz="2400">
                <a:ea typeface="ＭＳ Ｐゴシック" charset="-128"/>
              </a:rPr>
            </a:br>
            <a:r>
              <a:rPr lang="de-DE" altLang="ja-JP" sz="2400">
                <a:ea typeface="ＭＳ Ｐゴシック" charset="-128"/>
              </a:rPr>
              <a:t>- używanie toniku różanego lub naparu z płatków róż</a:t>
            </a:r>
            <a:br>
              <a:rPr lang="de-DE" altLang="ja-JP" sz="2400">
                <a:ea typeface="ＭＳ Ｐゴシック" charset="-128"/>
              </a:rPr>
            </a:br>
            <a:r>
              <a:rPr lang="de-DE" altLang="ja-JP" sz="2400">
                <a:ea typeface="ＭＳ Ｐゴシック" charset="-128"/>
              </a:rPr>
              <a:t>- nakładanie lekkiego kremu nawilżającego</a:t>
            </a:r>
            <a:br>
              <a:rPr lang="de-DE" altLang="ja-JP" sz="2400">
                <a:ea typeface="ＭＳ Ｐゴシック" charset="-128"/>
              </a:rPr>
            </a:br>
            <a:r>
              <a:rPr lang="de-DE" altLang="ja-JP" sz="2400">
                <a:ea typeface="ＭＳ Ｐゴシック" charset="-128"/>
              </a:rPr>
              <a:t>- wieczorem  masaż twarzy, który pomoże łatwiej wchłonąć krem i pobudzi krążenie</a:t>
            </a:r>
            <a:endParaRPr lang="pl-PL" altLang="ja-JP" sz="24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pl-PL" altLang="ja-JP" sz="2400"/>
              <a:t>    </a:t>
            </a:r>
            <a:r>
              <a:rPr lang="de-DE" altLang="ja-JP" sz="2400">
                <a:ea typeface="ＭＳ Ｐゴシック" charset="-128"/>
              </a:rPr>
              <a:t>- prysznic (na zmianę ciepły i zimny)</a:t>
            </a:r>
            <a:br>
              <a:rPr lang="de-DE" altLang="ja-JP" sz="2400">
                <a:ea typeface="ＭＳ Ｐゴシック" charset="-128"/>
              </a:rPr>
            </a:br>
            <a:r>
              <a:rPr lang="de-DE" altLang="ja-JP" sz="2400">
                <a:ea typeface="ＭＳ Ｐゴシック" charset="-128"/>
              </a:rPr>
              <a:t>- dieta -zawierająca Wit C, A, B i E</a:t>
            </a:r>
            <a:endParaRPr lang="pl-PL" sz="240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1221</Words>
  <Application>Microsoft Office PowerPoint</Application>
  <PresentationFormat>Panoramiczny</PresentationFormat>
  <Paragraphs>154</Paragraphs>
  <Slides>34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1" baseType="lpstr">
      <vt:lpstr>ＭＳ Ｐゴシック</vt:lpstr>
      <vt:lpstr>Arial</vt:lpstr>
      <vt:lpstr>Calibri</vt:lpstr>
      <vt:lpstr>Calibri Light</vt:lpstr>
      <vt:lpstr>Times New Roman</vt:lpstr>
      <vt:lpstr>Wingdings</vt:lpstr>
      <vt:lpstr>Office Theme</vt:lpstr>
      <vt:lpstr>Prezentacja programu PowerPoint</vt:lpstr>
      <vt:lpstr>Prezentacja programu PowerPoint</vt:lpstr>
      <vt:lpstr>Prezentacja programu PowerPoint</vt:lpstr>
      <vt:lpstr>                     Budowa skóry</vt:lpstr>
      <vt:lpstr>BUDOWA SKÓRY - PRZEKRÓJ</vt:lpstr>
      <vt:lpstr>Prezentacja programu PowerPoint</vt:lpstr>
      <vt:lpstr>Prezentacja programu PowerPoint</vt:lpstr>
      <vt:lpstr>PIELĘGNACJA CERY NORMALNEJ  </vt:lpstr>
      <vt:lpstr>Prezentacja programu PowerPoint</vt:lpstr>
      <vt:lpstr>PIELĘGNACJA CERY SUCHEJ </vt:lpstr>
      <vt:lpstr>Prezentacja programu PowerPoint</vt:lpstr>
      <vt:lpstr>Prezentacja programu PowerPoint</vt:lpstr>
      <vt:lpstr>ZALECENIA PIELĘGNACYJNE:</vt:lpstr>
      <vt:lpstr>PIELĘGNACJA CERY TŁUSTEJ</vt:lpstr>
      <vt:lpstr>Prezentacja programu PowerPoint</vt:lpstr>
      <vt:lpstr>ZALECENIA PIELĘGNACYJNE </vt:lpstr>
      <vt:lpstr>Prezentacja programu PowerPoint</vt:lpstr>
      <vt:lpstr>Prezentacja programu PowerPoint</vt:lpstr>
      <vt:lpstr>Powstanie stanów zapalnych </vt:lpstr>
      <vt:lpstr>PIELĘGNACJA CERY MIESZANEJ</vt:lpstr>
      <vt:lpstr>Prezentacja programu PowerPoint</vt:lpstr>
      <vt:lpstr>Prezentacja programu PowerPoint</vt:lpstr>
      <vt:lpstr>GRUBOŚĆ SKÓRY</vt:lpstr>
      <vt:lpstr>Prezentacja programu PowerPoint</vt:lpstr>
      <vt:lpstr>Sebum a skóra panów</vt:lpstr>
      <vt:lpstr>Wrażliwość na ból</vt:lpstr>
      <vt:lpstr>starzenie skóry u kobiet i mężczyzn </vt:lpstr>
      <vt:lpstr>Pielęgnacja skóry</vt:lpstr>
      <vt:lpstr>Prezentacja programu PowerPoint</vt:lpstr>
      <vt:lpstr>Czynniki mające wpływ na naszą skórę :</vt:lpstr>
      <vt:lpstr>Styl życia</vt:lpstr>
      <vt:lpstr>dieta</vt:lpstr>
      <vt:lpstr>pielęgnacja</vt:lpstr>
      <vt:lpstr>Dziękujemy!!!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Sylwia Just</dc:creator>
  <cp:lastModifiedBy>Jutyna Konopka</cp:lastModifiedBy>
  <cp:revision>8</cp:revision>
  <dcterms:created xsi:type="dcterms:W3CDTF">2021-05-05T09:19:58Z</dcterms:created>
  <dcterms:modified xsi:type="dcterms:W3CDTF">2021-06-24T17:19:35Z</dcterms:modified>
</cp:coreProperties>
</file>